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63"/>
  </p:notesMasterIdLst>
  <p:sldIdLst>
    <p:sldId id="256" r:id="rId2"/>
    <p:sldId id="260" r:id="rId3"/>
    <p:sldId id="257" r:id="rId4"/>
    <p:sldId id="258" r:id="rId5"/>
    <p:sldId id="288" r:id="rId6"/>
    <p:sldId id="259" r:id="rId7"/>
    <p:sldId id="262" r:id="rId8"/>
    <p:sldId id="261" r:id="rId9"/>
    <p:sldId id="264" r:id="rId10"/>
    <p:sldId id="265" r:id="rId11"/>
    <p:sldId id="266" r:id="rId12"/>
    <p:sldId id="315" r:id="rId13"/>
    <p:sldId id="263" r:id="rId14"/>
    <p:sldId id="267" r:id="rId15"/>
    <p:sldId id="316" r:id="rId16"/>
    <p:sldId id="269" r:id="rId17"/>
    <p:sldId id="268" r:id="rId18"/>
    <p:sldId id="270" r:id="rId19"/>
    <p:sldId id="271" r:id="rId20"/>
    <p:sldId id="274" r:id="rId21"/>
    <p:sldId id="272" r:id="rId22"/>
    <p:sldId id="273" r:id="rId23"/>
    <p:sldId id="275" r:id="rId24"/>
    <p:sldId id="276" r:id="rId25"/>
    <p:sldId id="277" r:id="rId26"/>
    <p:sldId id="278" r:id="rId27"/>
    <p:sldId id="281" r:id="rId28"/>
    <p:sldId id="282" r:id="rId29"/>
    <p:sldId id="283" r:id="rId30"/>
    <p:sldId id="279" r:id="rId31"/>
    <p:sldId id="284" r:id="rId32"/>
    <p:sldId id="285" r:id="rId33"/>
    <p:sldId id="286" r:id="rId34"/>
    <p:sldId id="287" r:id="rId35"/>
    <p:sldId id="289" r:id="rId36"/>
    <p:sldId id="290" r:id="rId37"/>
    <p:sldId id="291" r:id="rId38"/>
    <p:sldId id="317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00" r:id="rId47"/>
    <p:sldId id="299" r:id="rId48"/>
    <p:sldId id="301" r:id="rId49"/>
    <p:sldId id="302" r:id="rId50"/>
    <p:sldId id="304" r:id="rId51"/>
    <p:sldId id="303" r:id="rId52"/>
    <p:sldId id="309" r:id="rId53"/>
    <p:sldId id="310" r:id="rId54"/>
    <p:sldId id="311" r:id="rId55"/>
    <p:sldId id="312" r:id="rId56"/>
    <p:sldId id="313" r:id="rId57"/>
    <p:sldId id="314" r:id="rId58"/>
    <p:sldId id="305" r:id="rId59"/>
    <p:sldId id="306" r:id="rId60"/>
    <p:sldId id="307" r:id="rId61"/>
    <p:sldId id="308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8F1FDEA-CEF8-4486-82E5-D3C17227F33A}">
          <p14:sldIdLst>
            <p14:sldId id="256"/>
            <p14:sldId id="260"/>
            <p14:sldId id="257"/>
            <p14:sldId id="258"/>
            <p14:sldId id="288"/>
            <p14:sldId id="259"/>
            <p14:sldId id="262"/>
            <p14:sldId id="261"/>
            <p14:sldId id="264"/>
            <p14:sldId id="265"/>
            <p14:sldId id="266"/>
            <p14:sldId id="315"/>
            <p14:sldId id="263"/>
            <p14:sldId id="267"/>
            <p14:sldId id="316"/>
            <p14:sldId id="269"/>
            <p14:sldId id="268"/>
            <p14:sldId id="270"/>
            <p14:sldId id="271"/>
            <p14:sldId id="274"/>
            <p14:sldId id="272"/>
            <p14:sldId id="273"/>
            <p14:sldId id="275"/>
            <p14:sldId id="276"/>
            <p14:sldId id="277"/>
            <p14:sldId id="278"/>
            <p14:sldId id="281"/>
            <p14:sldId id="282"/>
            <p14:sldId id="283"/>
            <p14:sldId id="279"/>
            <p14:sldId id="284"/>
            <p14:sldId id="285"/>
            <p14:sldId id="286"/>
            <p14:sldId id="287"/>
            <p14:sldId id="289"/>
            <p14:sldId id="290"/>
            <p14:sldId id="291"/>
            <p14:sldId id="317"/>
            <p14:sldId id="292"/>
            <p14:sldId id="293"/>
            <p14:sldId id="294"/>
            <p14:sldId id="295"/>
            <p14:sldId id="296"/>
            <p14:sldId id="297"/>
            <p14:sldId id="298"/>
            <p14:sldId id="300"/>
            <p14:sldId id="299"/>
            <p14:sldId id="301"/>
            <p14:sldId id="302"/>
            <p14:sldId id="304"/>
            <p14:sldId id="303"/>
            <p14:sldId id="309"/>
            <p14:sldId id="310"/>
            <p14:sldId id="311"/>
            <p14:sldId id="312"/>
            <p14:sldId id="313"/>
            <p14:sldId id="314"/>
            <p14:sldId id="305"/>
            <p14:sldId id="306"/>
            <p14:sldId id="307"/>
            <p14:sldId id="30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A0AE47-0C69-466C-8B93-537716E69D32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2DD671-F817-4537-868B-EDC84003C650}">
      <dgm:prSet phldrT="[Text]"/>
      <dgm:spPr/>
      <dgm:t>
        <a:bodyPr/>
        <a:lstStyle/>
        <a:p>
          <a:r>
            <a:rPr lang="en-US" dirty="0"/>
            <a:t>Violation</a:t>
          </a:r>
        </a:p>
      </dgm:t>
    </dgm:pt>
    <dgm:pt modelId="{9253FBD7-A402-449B-BED9-4AD9D8864C46}" type="parTrans" cxnId="{B7896DED-DAC3-43F2-8AF8-7C26EDA620B8}">
      <dgm:prSet/>
      <dgm:spPr/>
      <dgm:t>
        <a:bodyPr/>
        <a:lstStyle/>
        <a:p>
          <a:endParaRPr lang="en-US"/>
        </a:p>
      </dgm:t>
    </dgm:pt>
    <dgm:pt modelId="{F6CCB619-9F4B-4B67-8649-665C8ED172BC}" type="sibTrans" cxnId="{B7896DED-DAC3-43F2-8AF8-7C26EDA620B8}">
      <dgm:prSet/>
      <dgm:spPr/>
      <dgm:t>
        <a:bodyPr/>
        <a:lstStyle/>
        <a:p>
          <a:endParaRPr lang="en-US"/>
        </a:p>
      </dgm:t>
    </dgm:pt>
    <dgm:pt modelId="{FF45A055-43F4-4850-8BEB-656FB7DA859C}">
      <dgm:prSet phldrT="[Text]"/>
      <dgm:spPr/>
      <dgm:t>
        <a:bodyPr/>
        <a:lstStyle/>
        <a:p>
          <a:r>
            <a:rPr lang="en-US" dirty="0"/>
            <a:t>Harm</a:t>
          </a:r>
        </a:p>
      </dgm:t>
    </dgm:pt>
    <dgm:pt modelId="{7D8B053F-3718-436C-9B26-ABCCB89CF252}" type="parTrans" cxnId="{70EEB7A0-1F0A-425F-AF3C-A05F3FFD08CC}">
      <dgm:prSet/>
      <dgm:spPr/>
      <dgm:t>
        <a:bodyPr/>
        <a:lstStyle/>
        <a:p>
          <a:endParaRPr lang="en-US"/>
        </a:p>
      </dgm:t>
    </dgm:pt>
    <dgm:pt modelId="{683AF411-FCEC-4839-8D0F-9FE5ECCE9F50}" type="sibTrans" cxnId="{70EEB7A0-1F0A-425F-AF3C-A05F3FFD08CC}">
      <dgm:prSet/>
      <dgm:spPr/>
      <dgm:t>
        <a:bodyPr/>
        <a:lstStyle/>
        <a:p>
          <a:endParaRPr lang="en-US"/>
        </a:p>
      </dgm:t>
    </dgm:pt>
    <dgm:pt modelId="{D9B1CCDC-0101-4E02-B417-A476F1A3088A}">
      <dgm:prSet phldrT="[Text]"/>
      <dgm:spPr/>
      <dgm:t>
        <a:bodyPr/>
        <a:lstStyle/>
        <a:p>
          <a:r>
            <a:rPr lang="en-US" dirty="0"/>
            <a:t>Remedy</a:t>
          </a:r>
        </a:p>
      </dgm:t>
    </dgm:pt>
    <dgm:pt modelId="{E2958DED-EC5F-45F4-A9ED-836EB8B189F7}" type="parTrans" cxnId="{638B192E-4E5F-4D94-8A64-2599DE4B09AE}">
      <dgm:prSet/>
      <dgm:spPr/>
      <dgm:t>
        <a:bodyPr/>
        <a:lstStyle/>
        <a:p>
          <a:endParaRPr lang="en-US"/>
        </a:p>
      </dgm:t>
    </dgm:pt>
    <dgm:pt modelId="{3CD44D5F-2DCB-4C07-ACCD-B435BE5E3D38}" type="sibTrans" cxnId="{638B192E-4E5F-4D94-8A64-2599DE4B09AE}">
      <dgm:prSet/>
      <dgm:spPr/>
      <dgm:t>
        <a:bodyPr/>
        <a:lstStyle/>
        <a:p>
          <a:endParaRPr lang="en-US"/>
        </a:p>
      </dgm:t>
    </dgm:pt>
    <dgm:pt modelId="{89CCB8AA-D740-47F5-8784-B982705691C8}" type="pres">
      <dgm:prSet presAssocID="{99A0AE47-0C69-466C-8B93-537716E69D3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11705A-4C5C-430F-9191-CF4828F0B0CD}" type="pres">
      <dgm:prSet presAssocID="{3A2DD671-F817-4537-868B-EDC84003C65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C54BC3-14A8-4A75-A73F-27D06D563722}" type="pres">
      <dgm:prSet presAssocID="{F6CCB619-9F4B-4B67-8649-665C8ED172BC}" presName="spacerL" presStyleCnt="0"/>
      <dgm:spPr/>
    </dgm:pt>
    <dgm:pt modelId="{0C65EF9E-2EDA-4B1E-86B9-A3265A5F9289}" type="pres">
      <dgm:prSet presAssocID="{F6CCB619-9F4B-4B67-8649-665C8ED172B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DADF01A-8CFD-4361-9384-BDD838E614E2}" type="pres">
      <dgm:prSet presAssocID="{F6CCB619-9F4B-4B67-8649-665C8ED172BC}" presName="spacerR" presStyleCnt="0"/>
      <dgm:spPr/>
    </dgm:pt>
    <dgm:pt modelId="{A5EE8BEB-C059-40DC-BDC1-A2D65401B29C}" type="pres">
      <dgm:prSet presAssocID="{FF45A055-43F4-4850-8BEB-656FB7DA859C}" presName="node" presStyleLbl="node1" presStyleIdx="1" presStyleCnt="3" custLinFactNeighborX="-61832" custLinFactNeighborY="1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6DF2F1-A831-4C30-A6F6-9CDB1BBFFBC1}" type="pres">
      <dgm:prSet presAssocID="{683AF411-FCEC-4839-8D0F-9FE5ECCE9F50}" presName="spacerL" presStyleCnt="0"/>
      <dgm:spPr/>
    </dgm:pt>
    <dgm:pt modelId="{B9536CDE-E7FA-4DC1-85F1-D3CBCAA853F7}" type="pres">
      <dgm:prSet presAssocID="{683AF411-FCEC-4839-8D0F-9FE5ECCE9F50}" presName="sibTrans" presStyleLbl="sibTrans2D1" presStyleIdx="1" presStyleCnt="2"/>
      <dgm:spPr/>
      <dgm:t>
        <a:bodyPr/>
        <a:lstStyle/>
        <a:p>
          <a:endParaRPr lang="en-US"/>
        </a:p>
      </dgm:t>
    </dgm:pt>
    <dgm:pt modelId="{C3125033-AEDB-42B6-91CE-005184992103}" type="pres">
      <dgm:prSet presAssocID="{683AF411-FCEC-4839-8D0F-9FE5ECCE9F50}" presName="spacerR" presStyleCnt="0"/>
      <dgm:spPr/>
    </dgm:pt>
    <dgm:pt modelId="{1F598BF1-B04C-4317-A84C-E338F20ABF5F}" type="pres">
      <dgm:prSet presAssocID="{D9B1CCDC-0101-4E02-B417-A476F1A3088A}" presName="node" presStyleLbl="node1" presStyleIdx="2" presStyleCnt="3" custLinFactNeighborX="-18489" custLinFactNeighborY="1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896DED-DAC3-43F2-8AF8-7C26EDA620B8}" srcId="{99A0AE47-0C69-466C-8B93-537716E69D32}" destId="{3A2DD671-F817-4537-868B-EDC84003C650}" srcOrd="0" destOrd="0" parTransId="{9253FBD7-A402-449B-BED9-4AD9D8864C46}" sibTransId="{F6CCB619-9F4B-4B67-8649-665C8ED172BC}"/>
    <dgm:cxn modelId="{CA186D1C-45AF-40C5-A2F9-7E4141554C65}" type="presOf" srcId="{F6CCB619-9F4B-4B67-8649-665C8ED172BC}" destId="{0C65EF9E-2EDA-4B1E-86B9-A3265A5F9289}" srcOrd="0" destOrd="0" presId="urn:microsoft.com/office/officeart/2005/8/layout/equation1"/>
    <dgm:cxn modelId="{896555E9-F651-4AAE-A41D-11076B31AADC}" type="presOf" srcId="{99A0AE47-0C69-466C-8B93-537716E69D32}" destId="{89CCB8AA-D740-47F5-8784-B982705691C8}" srcOrd="0" destOrd="0" presId="urn:microsoft.com/office/officeart/2005/8/layout/equation1"/>
    <dgm:cxn modelId="{638B192E-4E5F-4D94-8A64-2599DE4B09AE}" srcId="{99A0AE47-0C69-466C-8B93-537716E69D32}" destId="{D9B1CCDC-0101-4E02-B417-A476F1A3088A}" srcOrd="2" destOrd="0" parTransId="{E2958DED-EC5F-45F4-A9ED-836EB8B189F7}" sibTransId="{3CD44D5F-2DCB-4C07-ACCD-B435BE5E3D38}"/>
    <dgm:cxn modelId="{8A9156F1-09C6-4088-B704-105A6DDB6D2C}" type="presOf" srcId="{FF45A055-43F4-4850-8BEB-656FB7DA859C}" destId="{A5EE8BEB-C059-40DC-BDC1-A2D65401B29C}" srcOrd="0" destOrd="0" presId="urn:microsoft.com/office/officeart/2005/8/layout/equation1"/>
    <dgm:cxn modelId="{21D666E8-D2FA-4F5A-B2F5-2212EE4DDC75}" type="presOf" srcId="{D9B1CCDC-0101-4E02-B417-A476F1A3088A}" destId="{1F598BF1-B04C-4317-A84C-E338F20ABF5F}" srcOrd="0" destOrd="0" presId="urn:microsoft.com/office/officeart/2005/8/layout/equation1"/>
    <dgm:cxn modelId="{70EEB7A0-1F0A-425F-AF3C-A05F3FFD08CC}" srcId="{99A0AE47-0C69-466C-8B93-537716E69D32}" destId="{FF45A055-43F4-4850-8BEB-656FB7DA859C}" srcOrd="1" destOrd="0" parTransId="{7D8B053F-3718-436C-9B26-ABCCB89CF252}" sibTransId="{683AF411-FCEC-4839-8D0F-9FE5ECCE9F50}"/>
    <dgm:cxn modelId="{A6666F38-6CE5-4EAD-8FD5-7E13AA8470BF}" type="presOf" srcId="{3A2DD671-F817-4537-868B-EDC84003C650}" destId="{7911705A-4C5C-430F-9191-CF4828F0B0CD}" srcOrd="0" destOrd="0" presId="urn:microsoft.com/office/officeart/2005/8/layout/equation1"/>
    <dgm:cxn modelId="{0603C57A-14C9-48C0-ACD5-3EC036AFD0CC}" type="presOf" srcId="{683AF411-FCEC-4839-8D0F-9FE5ECCE9F50}" destId="{B9536CDE-E7FA-4DC1-85F1-D3CBCAA853F7}" srcOrd="0" destOrd="0" presId="urn:microsoft.com/office/officeart/2005/8/layout/equation1"/>
    <dgm:cxn modelId="{053105DA-4344-45D1-AA49-9493CD3C7FE5}" type="presParOf" srcId="{89CCB8AA-D740-47F5-8784-B982705691C8}" destId="{7911705A-4C5C-430F-9191-CF4828F0B0CD}" srcOrd="0" destOrd="0" presId="urn:microsoft.com/office/officeart/2005/8/layout/equation1"/>
    <dgm:cxn modelId="{C3A6EE8C-E767-4EAF-9512-8CD2A30E91CC}" type="presParOf" srcId="{89CCB8AA-D740-47F5-8784-B982705691C8}" destId="{66C54BC3-14A8-4A75-A73F-27D06D563722}" srcOrd="1" destOrd="0" presId="urn:microsoft.com/office/officeart/2005/8/layout/equation1"/>
    <dgm:cxn modelId="{8FD6F013-3767-4BA4-A780-4CCEB69B9E5D}" type="presParOf" srcId="{89CCB8AA-D740-47F5-8784-B982705691C8}" destId="{0C65EF9E-2EDA-4B1E-86B9-A3265A5F9289}" srcOrd="2" destOrd="0" presId="urn:microsoft.com/office/officeart/2005/8/layout/equation1"/>
    <dgm:cxn modelId="{ACE72E23-0227-4BDF-BADD-7A313868AFEB}" type="presParOf" srcId="{89CCB8AA-D740-47F5-8784-B982705691C8}" destId="{9DADF01A-8CFD-4361-9384-BDD838E614E2}" srcOrd="3" destOrd="0" presId="urn:microsoft.com/office/officeart/2005/8/layout/equation1"/>
    <dgm:cxn modelId="{5EDB6054-B177-4E79-9A64-4C16297EF0AA}" type="presParOf" srcId="{89CCB8AA-D740-47F5-8784-B982705691C8}" destId="{A5EE8BEB-C059-40DC-BDC1-A2D65401B29C}" srcOrd="4" destOrd="0" presId="urn:microsoft.com/office/officeart/2005/8/layout/equation1"/>
    <dgm:cxn modelId="{E01CFABE-4756-4611-9B14-639BCE6C910B}" type="presParOf" srcId="{89CCB8AA-D740-47F5-8784-B982705691C8}" destId="{976DF2F1-A831-4C30-A6F6-9CDB1BBFFBC1}" srcOrd="5" destOrd="0" presId="urn:microsoft.com/office/officeart/2005/8/layout/equation1"/>
    <dgm:cxn modelId="{CD297DCA-D5C7-4B6B-9986-B9CF3271B36A}" type="presParOf" srcId="{89CCB8AA-D740-47F5-8784-B982705691C8}" destId="{B9536CDE-E7FA-4DC1-85F1-D3CBCAA853F7}" srcOrd="6" destOrd="0" presId="urn:microsoft.com/office/officeart/2005/8/layout/equation1"/>
    <dgm:cxn modelId="{8A2E3849-A1F1-46DD-A865-C644657EFF37}" type="presParOf" srcId="{89CCB8AA-D740-47F5-8784-B982705691C8}" destId="{C3125033-AEDB-42B6-91CE-005184992103}" srcOrd="7" destOrd="0" presId="urn:microsoft.com/office/officeart/2005/8/layout/equation1"/>
    <dgm:cxn modelId="{2189EDF2-7CF6-402A-9B84-494E3F2EDB46}" type="presParOf" srcId="{89CCB8AA-D740-47F5-8784-B982705691C8}" destId="{1F598BF1-B04C-4317-A84C-E338F20ABF5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26AFD2-C918-4683-A7B3-45F2A405B0C0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838E0609-83B7-457B-90FA-12752BC3EDC5}">
      <dgm:prSet phldrT="[Text]"/>
      <dgm:spPr/>
      <dgm:t>
        <a:bodyPr/>
        <a:lstStyle/>
        <a:p>
          <a:r>
            <a:rPr lang="en-US" dirty="0"/>
            <a:t>Violation:</a:t>
          </a:r>
        </a:p>
        <a:p>
          <a:r>
            <a:rPr lang="en-US" dirty="0"/>
            <a:t>Article 16, Due Process</a:t>
          </a:r>
        </a:p>
      </dgm:t>
    </dgm:pt>
    <dgm:pt modelId="{0233EE7B-5D03-40C1-A00F-540D4956B934}" type="parTrans" cxnId="{5A2AF05A-C326-49BF-B51B-5DB5E4F047EB}">
      <dgm:prSet/>
      <dgm:spPr/>
      <dgm:t>
        <a:bodyPr/>
        <a:lstStyle/>
        <a:p>
          <a:endParaRPr lang="en-US"/>
        </a:p>
      </dgm:t>
    </dgm:pt>
    <dgm:pt modelId="{4290741B-29EB-423C-B20F-506F895BFF8F}" type="sibTrans" cxnId="{5A2AF05A-C326-49BF-B51B-5DB5E4F047EB}">
      <dgm:prSet/>
      <dgm:spPr/>
      <dgm:t>
        <a:bodyPr/>
        <a:lstStyle/>
        <a:p>
          <a:endParaRPr lang="en-US"/>
        </a:p>
      </dgm:t>
    </dgm:pt>
    <dgm:pt modelId="{E602D473-84FA-4B21-8D06-B611E78CC54F}">
      <dgm:prSet phldrT="[Text]"/>
      <dgm:spPr/>
      <dgm:t>
        <a:bodyPr/>
        <a:lstStyle/>
        <a:p>
          <a:r>
            <a:rPr lang="en-US" dirty="0"/>
            <a:t>Harm: </a:t>
          </a:r>
        </a:p>
        <a:p>
          <a:r>
            <a:rPr lang="en-US" dirty="0"/>
            <a:t>Loss of Job, Insurance, Retirement and Money</a:t>
          </a:r>
        </a:p>
      </dgm:t>
    </dgm:pt>
    <dgm:pt modelId="{F466D2A3-D00E-4946-8213-0329C0E6776D}" type="parTrans" cxnId="{2C4FCA11-241E-46BD-B2B6-8391BD14B7E6}">
      <dgm:prSet/>
      <dgm:spPr/>
      <dgm:t>
        <a:bodyPr/>
        <a:lstStyle/>
        <a:p>
          <a:endParaRPr lang="en-US"/>
        </a:p>
      </dgm:t>
    </dgm:pt>
    <dgm:pt modelId="{EB9D5EE6-8E8F-4D6C-8AD5-663B7590C2A9}" type="sibTrans" cxnId="{2C4FCA11-241E-46BD-B2B6-8391BD14B7E6}">
      <dgm:prSet/>
      <dgm:spPr/>
      <dgm:t>
        <a:bodyPr/>
        <a:lstStyle/>
        <a:p>
          <a:endParaRPr lang="en-US"/>
        </a:p>
      </dgm:t>
    </dgm:pt>
    <dgm:pt modelId="{70A5E21A-41AD-48A1-B759-221FEB87B998}">
      <dgm:prSet phldrT="[Text]"/>
      <dgm:spPr/>
      <dgm:t>
        <a:bodyPr/>
        <a:lstStyle/>
        <a:p>
          <a:r>
            <a:rPr lang="en-US" dirty="0"/>
            <a:t>Remedy: Reinstatement, restitution and back pay</a:t>
          </a:r>
        </a:p>
      </dgm:t>
    </dgm:pt>
    <dgm:pt modelId="{3B5B6AAC-F64F-4AAB-9A00-D33293310EB4}" type="parTrans" cxnId="{4D39672E-00C2-4E11-B2AE-2C31447D49C8}">
      <dgm:prSet/>
      <dgm:spPr/>
      <dgm:t>
        <a:bodyPr/>
        <a:lstStyle/>
        <a:p>
          <a:endParaRPr lang="en-US"/>
        </a:p>
      </dgm:t>
    </dgm:pt>
    <dgm:pt modelId="{366FD309-EF49-4F67-9329-FBA5BCE48D40}" type="sibTrans" cxnId="{4D39672E-00C2-4E11-B2AE-2C31447D49C8}">
      <dgm:prSet/>
      <dgm:spPr/>
      <dgm:t>
        <a:bodyPr/>
        <a:lstStyle/>
        <a:p>
          <a:endParaRPr lang="en-US"/>
        </a:p>
      </dgm:t>
    </dgm:pt>
    <dgm:pt modelId="{72F9F94A-860B-499A-B6B1-12BE8DA6426B}" type="pres">
      <dgm:prSet presAssocID="{3E26AFD2-C918-4683-A7B3-45F2A405B0C0}" presName="linearFlow" presStyleCnt="0">
        <dgm:presLayoutVars>
          <dgm:dir/>
          <dgm:resizeHandles val="exact"/>
        </dgm:presLayoutVars>
      </dgm:prSet>
      <dgm:spPr/>
    </dgm:pt>
    <dgm:pt modelId="{8C95DE9A-B554-47F4-90ED-860C0BCDB574}" type="pres">
      <dgm:prSet presAssocID="{838E0609-83B7-457B-90FA-12752BC3EDC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9C1D7-048E-4402-AAAF-3123D803E435}" type="pres">
      <dgm:prSet presAssocID="{4290741B-29EB-423C-B20F-506F895BFF8F}" presName="spacerL" presStyleCnt="0"/>
      <dgm:spPr/>
    </dgm:pt>
    <dgm:pt modelId="{C11240E0-6289-4DC9-B7BC-1AA94D21C65F}" type="pres">
      <dgm:prSet presAssocID="{4290741B-29EB-423C-B20F-506F895BFF8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01C6F82-35FF-4BB2-AA78-7EB59D556A3E}" type="pres">
      <dgm:prSet presAssocID="{4290741B-29EB-423C-B20F-506F895BFF8F}" presName="spacerR" presStyleCnt="0"/>
      <dgm:spPr/>
    </dgm:pt>
    <dgm:pt modelId="{F59B68C3-6353-41D1-953F-10AA69044F64}" type="pres">
      <dgm:prSet presAssocID="{E602D473-84FA-4B21-8D06-B611E78CC54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F9DEB-3164-4C56-8AE1-62136CD77252}" type="pres">
      <dgm:prSet presAssocID="{EB9D5EE6-8E8F-4D6C-8AD5-663B7590C2A9}" presName="spacerL" presStyleCnt="0"/>
      <dgm:spPr/>
    </dgm:pt>
    <dgm:pt modelId="{C9D9229C-5139-4B49-B689-519345A42205}" type="pres">
      <dgm:prSet presAssocID="{EB9D5EE6-8E8F-4D6C-8AD5-663B7590C2A9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E10EBBF-BE9A-4C94-89DD-E936903BB8D6}" type="pres">
      <dgm:prSet presAssocID="{EB9D5EE6-8E8F-4D6C-8AD5-663B7590C2A9}" presName="spacerR" presStyleCnt="0"/>
      <dgm:spPr/>
    </dgm:pt>
    <dgm:pt modelId="{A27B1E73-4CED-449F-93AC-6960C968AD6F}" type="pres">
      <dgm:prSet presAssocID="{70A5E21A-41AD-48A1-B759-221FEB87B99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2AF05A-C326-49BF-B51B-5DB5E4F047EB}" srcId="{3E26AFD2-C918-4683-A7B3-45F2A405B0C0}" destId="{838E0609-83B7-457B-90FA-12752BC3EDC5}" srcOrd="0" destOrd="0" parTransId="{0233EE7B-5D03-40C1-A00F-540D4956B934}" sibTransId="{4290741B-29EB-423C-B20F-506F895BFF8F}"/>
    <dgm:cxn modelId="{6A3BB43D-A792-4E31-BBC8-6D4784D1F205}" type="presOf" srcId="{E602D473-84FA-4B21-8D06-B611E78CC54F}" destId="{F59B68C3-6353-41D1-953F-10AA69044F64}" srcOrd="0" destOrd="0" presId="urn:microsoft.com/office/officeart/2005/8/layout/equation1"/>
    <dgm:cxn modelId="{4D39672E-00C2-4E11-B2AE-2C31447D49C8}" srcId="{3E26AFD2-C918-4683-A7B3-45F2A405B0C0}" destId="{70A5E21A-41AD-48A1-B759-221FEB87B998}" srcOrd="2" destOrd="0" parTransId="{3B5B6AAC-F64F-4AAB-9A00-D33293310EB4}" sibTransId="{366FD309-EF49-4F67-9329-FBA5BCE48D40}"/>
    <dgm:cxn modelId="{677250F9-60CB-4ED7-B3A0-3C77CBEF79E1}" type="presOf" srcId="{838E0609-83B7-457B-90FA-12752BC3EDC5}" destId="{8C95DE9A-B554-47F4-90ED-860C0BCDB574}" srcOrd="0" destOrd="0" presId="urn:microsoft.com/office/officeart/2005/8/layout/equation1"/>
    <dgm:cxn modelId="{2C4FCA11-241E-46BD-B2B6-8391BD14B7E6}" srcId="{3E26AFD2-C918-4683-A7B3-45F2A405B0C0}" destId="{E602D473-84FA-4B21-8D06-B611E78CC54F}" srcOrd="1" destOrd="0" parTransId="{F466D2A3-D00E-4946-8213-0329C0E6776D}" sibTransId="{EB9D5EE6-8E8F-4D6C-8AD5-663B7590C2A9}"/>
    <dgm:cxn modelId="{0270543F-9551-44DF-9DD0-9C61777FF977}" type="presOf" srcId="{EB9D5EE6-8E8F-4D6C-8AD5-663B7590C2A9}" destId="{C9D9229C-5139-4B49-B689-519345A42205}" srcOrd="0" destOrd="0" presId="urn:microsoft.com/office/officeart/2005/8/layout/equation1"/>
    <dgm:cxn modelId="{E60736F1-B697-47DB-A32D-4F9739EF6F34}" type="presOf" srcId="{3E26AFD2-C918-4683-A7B3-45F2A405B0C0}" destId="{72F9F94A-860B-499A-B6B1-12BE8DA6426B}" srcOrd="0" destOrd="0" presId="urn:microsoft.com/office/officeart/2005/8/layout/equation1"/>
    <dgm:cxn modelId="{6C53F8F4-AF0C-4E89-BF7E-C3260E4BA4A8}" type="presOf" srcId="{70A5E21A-41AD-48A1-B759-221FEB87B998}" destId="{A27B1E73-4CED-449F-93AC-6960C968AD6F}" srcOrd="0" destOrd="0" presId="urn:microsoft.com/office/officeart/2005/8/layout/equation1"/>
    <dgm:cxn modelId="{33F22CA1-9C3A-4710-BF66-54E34BF0CA8B}" type="presOf" srcId="{4290741B-29EB-423C-B20F-506F895BFF8F}" destId="{C11240E0-6289-4DC9-B7BC-1AA94D21C65F}" srcOrd="0" destOrd="0" presId="urn:microsoft.com/office/officeart/2005/8/layout/equation1"/>
    <dgm:cxn modelId="{B5AB84BA-0BD3-4425-A197-DB3A8CF2EBF1}" type="presParOf" srcId="{72F9F94A-860B-499A-B6B1-12BE8DA6426B}" destId="{8C95DE9A-B554-47F4-90ED-860C0BCDB574}" srcOrd="0" destOrd="0" presId="urn:microsoft.com/office/officeart/2005/8/layout/equation1"/>
    <dgm:cxn modelId="{10885E6A-E562-40ED-BF30-CAB001A5670E}" type="presParOf" srcId="{72F9F94A-860B-499A-B6B1-12BE8DA6426B}" destId="{C349C1D7-048E-4402-AAAF-3123D803E435}" srcOrd="1" destOrd="0" presId="urn:microsoft.com/office/officeart/2005/8/layout/equation1"/>
    <dgm:cxn modelId="{16DBCB72-F4D6-4573-80AB-43D45656F88E}" type="presParOf" srcId="{72F9F94A-860B-499A-B6B1-12BE8DA6426B}" destId="{C11240E0-6289-4DC9-B7BC-1AA94D21C65F}" srcOrd="2" destOrd="0" presId="urn:microsoft.com/office/officeart/2005/8/layout/equation1"/>
    <dgm:cxn modelId="{BF9332CF-7F3E-4F72-8F56-8A1D5751FCCD}" type="presParOf" srcId="{72F9F94A-860B-499A-B6B1-12BE8DA6426B}" destId="{B01C6F82-35FF-4BB2-AA78-7EB59D556A3E}" srcOrd="3" destOrd="0" presId="urn:microsoft.com/office/officeart/2005/8/layout/equation1"/>
    <dgm:cxn modelId="{98981C89-B6EB-495C-9032-58465709D93D}" type="presParOf" srcId="{72F9F94A-860B-499A-B6B1-12BE8DA6426B}" destId="{F59B68C3-6353-41D1-953F-10AA69044F64}" srcOrd="4" destOrd="0" presId="urn:microsoft.com/office/officeart/2005/8/layout/equation1"/>
    <dgm:cxn modelId="{8D123363-6D36-4A12-9B7D-7E5C83E3D1BF}" type="presParOf" srcId="{72F9F94A-860B-499A-B6B1-12BE8DA6426B}" destId="{738F9DEB-3164-4C56-8AE1-62136CD77252}" srcOrd="5" destOrd="0" presId="urn:microsoft.com/office/officeart/2005/8/layout/equation1"/>
    <dgm:cxn modelId="{C377EFD6-706A-43CE-BBFE-E838B8EAA63F}" type="presParOf" srcId="{72F9F94A-860B-499A-B6B1-12BE8DA6426B}" destId="{C9D9229C-5139-4B49-B689-519345A42205}" srcOrd="6" destOrd="0" presId="urn:microsoft.com/office/officeart/2005/8/layout/equation1"/>
    <dgm:cxn modelId="{A02A2611-002B-4871-9298-A21C9460D205}" type="presParOf" srcId="{72F9F94A-860B-499A-B6B1-12BE8DA6426B}" destId="{DE10EBBF-BE9A-4C94-89DD-E936903BB8D6}" srcOrd="7" destOrd="0" presId="urn:microsoft.com/office/officeart/2005/8/layout/equation1"/>
    <dgm:cxn modelId="{9DBDF3AD-5C16-4568-B62E-2BAB8D84DBE3}" type="presParOf" srcId="{72F9F94A-860B-499A-B6B1-12BE8DA6426B}" destId="{A27B1E73-4CED-449F-93AC-6960C968AD6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26AFD2-C918-4683-A7B3-45F2A405B0C0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838E0609-83B7-457B-90FA-12752BC3EDC5}">
      <dgm:prSet phldrT="[Text]"/>
      <dgm:spPr/>
      <dgm:t>
        <a:bodyPr/>
        <a:lstStyle/>
        <a:p>
          <a:r>
            <a:rPr lang="en-US" dirty="0"/>
            <a:t>Violation:</a:t>
          </a:r>
        </a:p>
        <a:p>
          <a:r>
            <a:rPr lang="en-US" dirty="0"/>
            <a:t>Article 8, ELM 432.32</a:t>
          </a:r>
        </a:p>
      </dgm:t>
    </dgm:pt>
    <dgm:pt modelId="{0233EE7B-5D03-40C1-A00F-540D4956B934}" type="parTrans" cxnId="{5A2AF05A-C326-49BF-B51B-5DB5E4F047EB}">
      <dgm:prSet/>
      <dgm:spPr/>
      <dgm:t>
        <a:bodyPr/>
        <a:lstStyle/>
        <a:p>
          <a:endParaRPr lang="en-US"/>
        </a:p>
      </dgm:t>
    </dgm:pt>
    <dgm:pt modelId="{4290741B-29EB-423C-B20F-506F895BFF8F}" type="sibTrans" cxnId="{5A2AF05A-C326-49BF-B51B-5DB5E4F047EB}">
      <dgm:prSet/>
      <dgm:spPr/>
      <dgm:t>
        <a:bodyPr/>
        <a:lstStyle/>
        <a:p>
          <a:endParaRPr lang="en-US"/>
        </a:p>
      </dgm:t>
    </dgm:pt>
    <dgm:pt modelId="{E602D473-84FA-4B21-8D06-B611E78CC54F}">
      <dgm:prSet phldrT="[Text]"/>
      <dgm:spPr/>
      <dgm:t>
        <a:bodyPr/>
        <a:lstStyle/>
        <a:p>
          <a:r>
            <a:rPr lang="en-US" dirty="0"/>
            <a:t>Harm: </a:t>
          </a:r>
        </a:p>
        <a:p>
          <a:r>
            <a:rPr lang="en-US" dirty="0"/>
            <a:t>Harm to Craft / APWU, Time away from Family</a:t>
          </a:r>
        </a:p>
      </dgm:t>
    </dgm:pt>
    <dgm:pt modelId="{F466D2A3-D00E-4946-8213-0329C0E6776D}" type="parTrans" cxnId="{2C4FCA11-241E-46BD-B2B6-8391BD14B7E6}">
      <dgm:prSet/>
      <dgm:spPr/>
      <dgm:t>
        <a:bodyPr/>
        <a:lstStyle/>
        <a:p>
          <a:endParaRPr lang="en-US"/>
        </a:p>
      </dgm:t>
    </dgm:pt>
    <dgm:pt modelId="{EB9D5EE6-8E8F-4D6C-8AD5-663B7590C2A9}" type="sibTrans" cxnId="{2C4FCA11-241E-46BD-B2B6-8391BD14B7E6}">
      <dgm:prSet/>
      <dgm:spPr/>
      <dgm:t>
        <a:bodyPr/>
        <a:lstStyle/>
        <a:p>
          <a:endParaRPr lang="en-US"/>
        </a:p>
      </dgm:t>
    </dgm:pt>
    <dgm:pt modelId="{70A5E21A-41AD-48A1-B759-221FEB87B998}">
      <dgm:prSet phldrT="[Text]"/>
      <dgm:spPr/>
      <dgm:t>
        <a:bodyPr/>
        <a:lstStyle/>
        <a:p>
          <a:r>
            <a:rPr lang="en-US" dirty="0"/>
            <a:t>Remedy: JCIM 8.5  Additional 50% Premium</a:t>
          </a:r>
        </a:p>
      </dgm:t>
    </dgm:pt>
    <dgm:pt modelId="{3B5B6AAC-F64F-4AAB-9A00-D33293310EB4}" type="parTrans" cxnId="{4D39672E-00C2-4E11-B2AE-2C31447D49C8}">
      <dgm:prSet/>
      <dgm:spPr/>
      <dgm:t>
        <a:bodyPr/>
        <a:lstStyle/>
        <a:p>
          <a:endParaRPr lang="en-US"/>
        </a:p>
      </dgm:t>
    </dgm:pt>
    <dgm:pt modelId="{366FD309-EF49-4F67-9329-FBA5BCE48D40}" type="sibTrans" cxnId="{4D39672E-00C2-4E11-B2AE-2C31447D49C8}">
      <dgm:prSet/>
      <dgm:spPr/>
      <dgm:t>
        <a:bodyPr/>
        <a:lstStyle/>
        <a:p>
          <a:endParaRPr lang="en-US"/>
        </a:p>
      </dgm:t>
    </dgm:pt>
    <dgm:pt modelId="{72F9F94A-860B-499A-B6B1-12BE8DA6426B}" type="pres">
      <dgm:prSet presAssocID="{3E26AFD2-C918-4683-A7B3-45F2A405B0C0}" presName="linearFlow" presStyleCnt="0">
        <dgm:presLayoutVars>
          <dgm:dir/>
          <dgm:resizeHandles val="exact"/>
        </dgm:presLayoutVars>
      </dgm:prSet>
      <dgm:spPr/>
    </dgm:pt>
    <dgm:pt modelId="{8C95DE9A-B554-47F4-90ED-860C0BCDB574}" type="pres">
      <dgm:prSet presAssocID="{838E0609-83B7-457B-90FA-12752BC3EDC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9C1D7-048E-4402-AAAF-3123D803E435}" type="pres">
      <dgm:prSet presAssocID="{4290741B-29EB-423C-B20F-506F895BFF8F}" presName="spacerL" presStyleCnt="0"/>
      <dgm:spPr/>
    </dgm:pt>
    <dgm:pt modelId="{C11240E0-6289-4DC9-B7BC-1AA94D21C65F}" type="pres">
      <dgm:prSet presAssocID="{4290741B-29EB-423C-B20F-506F895BFF8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01C6F82-35FF-4BB2-AA78-7EB59D556A3E}" type="pres">
      <dgm:prSet presAssocID="{4290741B-29EB-423C-B20F-506F895BFF8F}" presName="spacerR" presStyleCnt="0"/>
      <dgm:spPr/>
    </dgm:pt>
    <dgm:pt modelId="{F59B68C3-6353-41D1-953F-10AA69044F64}" type="pres">
      <dgm:prSet presAssocID="{E602D473-84FA-4B21-8D06-B611E78CC54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F9DEB-3164-4C56-8AE1-62136CD77252}" type="pres">
      <dgm:prSet presAssocID="{EB9D5EE6-8E8F-4D6C-8AD5-663B7590C2A9}" presName="spacerL" presStyleCnt="0"/>
      <dgm:spPr/>
    </dgm:pt>
    <dgm:pt modelId="{C9D9229C-5139-4B49-B689-519345A42205}" type="pres">
      <dgm:prSet presAssocID="{EB9D5EE6-8E8F-4D6C-8AD5-663B7590C2A9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E10EBBF-BE9A-4C94-89DD-E936903BB8D6}" type="pres">
      <dgm:prSet presAssocID="{EB9D5EE6-8E8F-4D6C-8AD5-663B7590C2A9}" presName="spacerR" presStyleCnt="0"/>
      <dgm:spPr/>
    </dgm:pt>
    <dgm:pt modelId="{A27B1E73-4CED-449F-93AC-6960C968AD6F}" type="pres">
      <dgm:prSet presAssocID="{70A5E21A-41AD-48A1-B759-221FEB87B99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56E60C-6AB6-4FD3-AA8C-7C6D877FF6E5}" type="presOf" srcId="{EB9D5EE6-8E8F-4D6C-8AD5-663B7590C2A9}" destId="{C9D9229C-5139-4B49-B689-519345A42205}" srcOrd="0" destOrd="0" presId="urn:microsoft.com/office/officeart/2005/8/layout/equation1"/>
    <dgm:cxn modelId="{5A2AF05A-C326-49BF-B51B-5DB5E4F047EB}" srcId="{3E26AFD2-C918-4683-A7B3-45F2A405B0C0}" destId="{838E0609-83B7-457B-90FA-12752BC3EDC5}" srcOrd="0" destOrd="0" parTransId="{0233EE7B-5D03-40C1-A00F-540D4956B934}" sibTransId="{4290741B-29EB-423C-B20F-506F895BFF8F}"/>
    <dgm:cxn modelId="{2C4FCA11-241E-46BD-B2B6-8391BD14B7E6}" srcId="{3E26AFD2-C918-4683-A7B3-45F2A405B0C0}" destId="{E602D473-84FA-4B21-8D06-B611E78CC54F}" srcOrd="1" destOrd="0" parTransId="{F466D2A3-D00E-4946-8213-0329C0E6776D}" sibTransId="{EB9D5EE6-8E8F-4D6C-8AD5-663B7590C2A9}"/>
    <dgm:cxn modelId="{4D39672E-00C2-4E11-B2AE-2C31447D49C8}" srcId="{3E26AFD2-C918-4683-A7B3-45F2A405B0C0}" destId="{70A5E21A-41AD-48A1-B759-221FEB87B998}" srcOrd="2" destOrd="0" parTransId="{3B5B6AAC-F64F-4AAB-9A00-D33293310EB4}" sibTransId="{366FD309-EF49-4F67-9329-FBA5BCE48D40}"/>
    <dgm:cxn modelId="{DEDA0879-07D6-4264-BA4C-9162ABC32750}" type="presOf" srcId="{4290741B-29EB-423C-B20F-506F895BFF8F}" destId="{C11240E0-6289-4DC9-B7BC-1AA94D21C65F}" srcOrd="0" destOrd="0" presId="urn:microsoft.com/office/officeart/2005/8/layout/equation1"/>
    <dgm:cxn modelId="{40C47BA9-8365-4262-80ED-3067C3CFD682}" type="presOf" srcId="{70A5E21A-41AD-48A1-B759-221FEB87B998}" destId="{A27B1E73-4CED-449F-93AC-6960C968AD6F}" srcOrd="0" destOrd="0" presId="urn:microsoft.com/office/officeart/2005/8/layout/equation1"/>
    <dgm:cxn modelId="{71A492B5-3643-4052-8EF8-319C91D67C59}" type="presOf" srcId="{3E26AFD2-C918-4683-A7B3-45F2A405B0C0}" destId="{72F9F94A-860B-499A-B6B1-12BE8DA6426B}" srcOrd="0" destOrd="0" presId="urn:microsoft.com/office/officeart/2005/8/layout/equation1"/>
    <dgm:cxn modelId="{4717226E-98E3-40CE-AAB0-723F40D884D2}" type="presOf" srcId="{E602D473-84FA-4B21-8D06-B611E78CC54F}" destId="{F59B68C3-6353-41D1-953F-10AA69044F64}" srcOrd="0" destOrd="0" presId="urn:microsoft.com/office/officeart/2005/8/layout/equation1"/>
    <dgm:cxn modelId="{AE31FBC0-E936-47D9-8C0B-64A3D6DFF8AB}" type="presOf" srcId="{838E0609-83B7-457B-90FA-12752BC3EDC5}" destId="{8C95DE9A-B554-47F4-90ED-860C0BCDB574}" srcOrd="0" destOrd="0" presId="urn:microsoft.com/office/officeart/2005/8/layout/equation1"/>
    <dgm:cxn modelId="{ACA0FB9C-2162-4280-A355-415F9A8BCCA9}" type="presParOf" srcId="{72F9F94A-860B-499A-B6B1-12BE8DA6426B}" destId="{8C95DE9A-B554-47F4-90ED-860C0BCDB574}" srcOrd="0" destOrd="0" presId="urn:microsoft.com/office/officeart/2005/8/layout/equation1"/>
    <dgm:cxn modelId="{DD1896D5-8509-42A7-B2F2-57850F72D630}" type="presParOf" srcId="{72F9F94A-860B-499A-B6B1-12BE8DA6426B}" destId="{C349C1D7-048E-4402-AAAF-3123D803E435}" srcOrd="1" destOrd="0" presId="urn:microsoft.com/office/officeart/2005/8/layout/equation1"/>
    <dgm:cxn modelId="{69674762-3B9F-4697-A13A-4E1990E746A9}" type="presParOf" srcId="{72F9F94A-860B-499A-B6B1-12BE8DA6426B}" destId="{C11240E0-6289-4DC9-B7BC-1AA94D21C65F}" srcOrd="2" destOrd="0" presId="urn:microsoft.com/office/officeart/2005/8/layout/equation1"/>
    <dgm:cxn modelId="{6F14C3A3-9D1D-47C3-B59C-D81F431B2698}" type="presParOf" srcId="{72F9F94A-860B-499A-B6B1-12BE8DA6426B}" destId="{B01C6F82-35FF-4BB2-AA78-7EB59D556A3E}" srcOrd="3" destOrd="0" presId="urn:microsoft.com/office/officeart/2005/8/layout/equation1"/>
    <dgm:cxn modelId="{73C30593-2FA6-4983-A721-B8B8E185A513}" type="presParOf" srcId="{72F9F94A-860B-499A-B6B1-12BE8DA6426B}" destId="{F59B68C3-6353-41D1-953F-10AA69044F64}" srcOrd="4" destOrd="0" presId="urn:microsoft.com/office/officeart/2005/8/layout/equation1"/>
    <dgm:cxn modelId="{CF12E767-101F-40CD-A649-F68C28525E83}" type="presParOf" srcId="{72F9F94A-860B-499A-B6B1-12BE8DA6426B}" destId="{738F9DEB-3164-4C56-8AE1-62136CD77252}" srcOrd="5" destOrd="0" presId="urn:microsoft.com/office/officeart/2005/8/layout/equation1"/>
    <dgm:cxn modelId="{3BB12020-262A-461F-A150-DFD399D8D2D5}" type="presParOf" srcId="{72F9F94A-860B-499A-B6B1-12BE8DA6426B}" destId="{C9D9229C-5139-4B49-B689-519345A42205}" srcOrd="6" destOrd="0" presId="urn:microsoft.com/office/officeart/2005/8/layout/equation1"/>
    <dgm:cxn modelId="{998E5A4A-5EAE-434B-B72C-7719CD00DF13}" type="presParOf" srcId="{72F9F94A-860B-499A-B6B1-12BE8DA6426B}" destId="{DE10EBBF-BE9A-4C94-89DD-E936903BB8D6}" srcOrd="7" destOrd="0" presId="urn:microsoft.com/office/officeart/2005/8/layout/equation1"/>
    <dgm:cxn modelId="{BB1B92A7-5D9E-423B-9496-8BB260F58602}" type="presParOf" srcId="{72F9F94A-860B-499A-B6B1-12BE8DA6426B}" destId="{A27B1E73-4CED-449F-93AC-6960C968AD6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1705A-4C5C-430F-9191-CF4828F0B0CD}">
      <dsp:nvSpPr>
        <dsp:cNvPr id="0" name=""/>
        <dsp:cNvSpPr/>
      </dsp:nvSpPr>
      <dsp:spPr>
        <a:xfrm>
          <a:off x="1358" y="295975"/>
          <a:ext cx="1800411" cy="18004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Violation</a:t>
          </a:r>
        </a:p>
      </dsp:txBody>
      <dsp:txXfrm>
        <a:off x="265022" y="559639"/>
        <a:ext cx="1273083" cy="1273083"/>
      </dsp:txXfrm>
    </dsp:sp>
    <dsp:sp modelId="{0C65EF9E-2EDA-4B1E-86B9-A3265A5F9289}">
      <dsp:nvSpPr>
        <dsp:cNvPr id="0" name=""/>
        <dsp:cNvSpPr/>
      </dsp:nvSpPr>
      <dsp:spPr>
        <a:xfrm>
          <a:off x="1947962" y="674062"/>
          <a:ext cx="1044238" cy="104423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086376" y="1073379"/>
        <a:ext cx="767410" cy="245604"/>
      </dsp:txXfrm>
    </dsp:sp>
    <dsp:sp modelId="{A5EE8BEB-C059-40DC-BDC1-A2D65401B29C}">
      <dsp:nvSpPr>
        <dsp:cNvPr id="0" name=""/>
        <dsp:cNvSpPr/>
      </dsp:nvSpPr>
      <dsp:spPr>
        <a:xfrm>
          <a:off x="3048000" y="327825"/>
          <a:ext cx="1800411" cy="18004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Harm</a:t>
          </a:r>
        </a:p>
      </dsp:txBody>
      <dsp:txXfrm>
        <a:off x="3311664" y="591489"/>
        <a:ext cx="1273083" cy="1273083"/>
      </dsp:txXfrm>
    </dsp:sp>
    <dsp:sp modelId="{B9536CDE-E7FA-4DC1-85F1-D3CBCAA853F7}">
      <dsp:nvSpPr>
        <dsp:cNvPr id="0" name=""/>
        <dsp:cNvSpPr/>
      </dsp:nvSpPr>
      <dsp:spPr>
        <a:xfrm>
          <a:off x="5084998" y="674062"/>
          <a:ext cx="1044238" cy="1044238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5223412" y="889175"/>
        <a:ext cx="767410" cy="614012"/>
      </dsp:txXfrm>
    </dsp:sp>
    <dsp:sp modelId="{1F598BF1-B04C-4317-A84C-E338F20ABF5F}">
      <dsp:nvSpPr>
        <dsp:cNvPr id="0" name=""/>
        <dsp:cNvSpPr/>
      </dsp:nvSpPr>
      <dsp:spPr>
        <a:xfrm>
          <a:off x="6248400" y="327825"/>
          <a:ext cx="1800411" cy="18004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Remedy</a:t>
          </a:r>
        </a:p>
      </dsp:txBody>
      <dsp:txXfrm>
        <a:off x="6512064" y="591489"/>
        <a:ext cx="1273083" cy="1273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5DE9A-B554-47F4-90ED-860C0BCDB574}">
      <dsp:nvSpPr>
        <dsp:cNvPr id="0" name=""/>
        <dsp:cNvSpPr/>
      </dsp:nvSpPr>
      <dsp:spPr>
        <a:xfrm>
          <a:off x="1371" y="1066945"/>
          <a:ext cx="1817396" cy="18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Violation: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Article 16, Due Process</a:t>
          </a:r>
        </a:p>
      </dsp:txBody>
      <dsp:txXfrm>
        <a:off x="267522" y="1333096"/>
        <a:ext cx="1285094" cy="1285094"/>
      </dsp:txXfrm>
    </dsp:sp>
    <dsp:sp modelId="{C11240E0-6289-4DC9-B7BC-1AA94D21C65F}">
      <dsp:nvSpPr>
        <dsp:cNvPr id="0" name=""/>
        <dsp:cNvSpPr/>
      </dsp:nvSpPr>
      <dsp:spPr>
        <a:xfrm>
          <a:off x="1966339" y="1448599"/>
          <a:ext cx="1054089" cy="105408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106058" y="1851683"/>
        <a:ext cx="774651" cy="247921"/>
      </dsp:txXfrm>
    </dsp:sp>
    <dsp:sp modelId="{F59B68C3-6353-41D1-953F-10AA69044F64}">
      <dsp:nvSpPr>
        <dsp:cNvPr id="0" name=""/>
        <dsp:cNvSpPr/>
      </dsp:nvSpPr>
      <dsp:spPr>
        <a:xfrm>
          <a:off x="3168001" y="1066945"/>
          <a:ext cx="1817396" cy="18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Harm: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Loss of Job, Insurance, Retirement and Money</a:t>
          </a:r>
        </a:p>
      </dsp:txBody>
      <dsp:txXfrm>
        <a:off x="3434152" y="1333096"/>
        <a:ext cx="1285094" cy="1285094"/>
      </dsp:txXfrm>
    </dsp:sp>
    <dsp:sp modelId="{C9D9229C-5139-4B49-B689-519345A42205}">
      <dsp:nvSpPr>
        <dsp:cNvPr id="0" name=""/>
        <dsp:cNvSpPr/>
      </dsp:nvSpPr>
      <dsp:spPr>
        <a:xfrm>
          <a:off x="5132970" y="1448599"/>
          <a:ext cx="1054089" cy="105408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5272689" y="1665741"/>
        <a:ext cx="774651" cy="619805"/>
      </dsp:txXfrm>
    </dsp:sp>
    <dsp:sp modelId="{A27B1E73-4CED-449F-93AC-6960C968AD6F}">
      <dsp:nvSpPr>
        <dsp:cNvPr id="0" name=""/>
        <dsp:cNvSpPr/>
      </dsp:nvSpPr>
      <dsp:spPr>
        <a:xfrm>
          <a:off x="6334632" y="1066945"/>
          <a:ext cx="1817396" cy="18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Remedy: Reinstatement, restitution and back pay</a:t>
          </a:r>
        </a:p>
      </dsp:txBody>
      <dsp:txXfrm>
        <a:off x="6600783" y="1333096"/>
        <a:ext cx="1285094" cy="12850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5DE9A-B554-47F4-90ED-860C0BCDB574}">
      <dsp:nvSpPr>
        <dsp:cNvPr id="0" name=""/>
        <dsp:cNvSpPr/>
      </dsp:nvSpPr>
      <dsp:spPr>
        <a:xfrm>
          <a:off x="1371" y="1066945"/>
          <a:ext cx="1817396" cy="18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Violation: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Article 8, ELM 432.32</a:t>
          </a:r>
        </a:p>
      </dsp:txBody>
      <dsp:txXfrm>
        <a:off x="267522" y="1333096"/>
        <a:ext cx="1285094" cy="1285094"/>
      </dsp:txXfrm>
    </dsp:sp>
    <dsp:sp modelId="{C11240E0-6289-4DC9-B7BC-1AA94D21C65F}">
      <dsp:nvSpPr>
        <dsp:cNvPr id="0" name=""/>
        <dsp:cNvSpPr/>
      </dsp:nvSpPr>
      <dsp:spPr>
        <a:xfrm>
          <a:off x="1966339" y="1448599"/>
          <a:ext cx="1054089" cy="105408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106058" y="1851683"/>
        <a:ext cx="774651" cy="247921"/>
      </dsp:txXfrm>
    </dsp:sp>
    <dsp:sp modelId="{F59B68C3-6353-41D1-953F-10AA69044F64}">
      <dsp:nvSpPr>
        <dsp:cNvPr id="0" name=""/>
        <dsp:cNvSpPr/>
      </dsp:nvSpPr>
      <dsp:spPr>
        <a:xfrm>
          <a:off x="3168001" y="1066945"/>
          <a:ext cx="1817396" cy="18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Harm: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Harm to Craft / APWU, Time away from Family</a:t>
          </a:r>
        </a:p>
      </dsp:txBody>
      <dsp:txXfrm>
        <a:off x="3434152" y="1333096"/>
        <a:ext cx="1285094" cy="1285094"/>
      </dsp:txXfrm>
    </dsp:sp>
    <dsp:sp modelId="{C9D9229C-5139-4B49-B689-519345A42205}">
      <dsp:nvSpPr>
        <dsp:cNvPr id="0" name=""/>
        <dsp:cNvSpPr/>
      </dsp:nvSpPr>
      <dsp:spPr>
        <a:xfrm>
          <a:off x="5132970" y="1448599"/>
          <a:ext cx="1054089" cy="105408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5272689" y="1665741"/>
        <a:ext cx="774651" cy="619805"/>
      </dsp:txXfrm>
    </dsp:sp>
    <dsp:sp modelId="{A27B1E73-4CED-449F-93AC-6960C968AD6F}">
      <dsp:nvSpPr>
        <dsp:cNvPr id="0" name=""/>
        <dsp:cNvSpPr/>
      </dsp:nvSpPr>
      <dsp:spPr>
        <a:xfrm>
          <a:off x="6334632" y="1066945"/>
          <a:ext cx="1817396" cy="18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Remedy: JCIM 8.5  Additional 50% Premium</a:t>
          </a:r>
        </a:p>
      </dsp:txBody>
      <dsp:txXfrm>
        <a:off x="6600783" y="1333096"/>
        <a:ext cx="1285094" cy="1285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E08A7-DFA4-4D09-9651-2712F7199FF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43092-A074-4348-A8A6-D303C58F1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C9DA3C1-4835-4B72-8EA0-B0CCF1326527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08C233D-96F0-4AD3-94BB-1B7A32A3183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wu480.org/forms.php" TargetMode="External"/><Relationship Id="rId2" Type="http://schemas.openxmlformats.org/officeDocument/2006/relationships/hyperlink" Target="https://apwusteward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21cpw.com/?s=Book+Strategy+Ser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 E M E D 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Strategic Use of Settlements and Remedies in the Grievance Procedure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Eric Chornoby, 480-481 Area Local</a:t>
            </a:r>
          </a:p>
        </p:txBody>
      </p:sp>
    </p:spTree>
    <p:extLst>
      <p:ext uri="{BB962C8B-B14F-4D97-AF65-F5344CB8AC3E}">
        <p14:creationId xmlns:p14="http://schemas.microsoft.com/office/powerpoint/2010/main" val="1449343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/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Practice and Procedure in Labor Arbitration by Owen </a:t>
            </a:r>
            <a:r>
              <a:rPr lang="en-US" dirty="0" err="1"/>
              <a:t>Fairweather</a:t>
            </a:r>
            <a:endParaRPr lang="en-US" dirty="0"/>
          </a:p>
          <a:p>
            <a:r>
              <a:rPr lang="en-US" dirty="0"/>
              <a:t>How to Prepare and Present a Labor Arbitration Case by Charles S. </a:t>
            </a:r>
            <a:r>
              <a:rPr lang="en-US" dirty="0" err="1"/>
              <a:t>Loughran</a:t>
            </a:r>
            <a:endParaRPr lang="en-US" dirty="0"/>
          </a:p>
          <a:p>
            <a:r>
              <a:rPr lang="en-US" dirty="0"/>
              <a:t>How Arbitration Works by </a:t>
            </a:r>
            <a:r>
              <a:rPr lang="en-US" dirty="0" err="1"/>
              <a:t>Elkouri</a:t>
            </a:r>
            <a:endParaRPr lang="en-US" dirty="0"/>
          </a:p>
          <a:p>
            <a:r>
              <a:rPr lang="en-US" dirty="0"/>
              <a:t>Evidence in Arbitration by Marvin Hill</a:t>
            </a:r>
          </a:p>
          <a:p>
            <a:r>
              <a:rPr lang="en-US" dirty="0"/>
              <a:t>Remedies in Arbitration by Hill and </a:t>
            </a:r>
            <a:r>
              <a:rPr lang="en-US" dirty="0" err="1"/>
              <a:t>Sinicropi</a:t>
            </a:r>
            <a:endParaRPr lang="en-US" dirty="0"/>
          </a:p>
          <a:p>
            <a:r>
              <a:rPr lang="en-US" dirty="0"/>
              <a:t>APWU Arbitrations</a:t>
            </a:r>
          </a:p>
          <a:p>
            <a:r>
              <a:rPr lang="en-US" dirty="0"/>
              <a:t>NALC Arbitrations</a:t>
            </a:r>
          </a:p>
          <a:p>
            <a:r>
              <a:rPr lang="en-US" dirty="0"/>
              <a:t>Technical Assistant at Arbitrations</a:t>
            </a:r>
          </a:p>
          <a:p>
            <a:r>
              <a:rPr lang="en-US" dirty="0"/>
              <a:t>Step 3 Grievances</a:t>
            </a:r>
          </a:p>
          <a:p>
            <a:r>
              <a:rPr lang="en-US" dirty="0"/>
              <a:t>US Constitution</a:t>
            </a:r>
          </a:p>
          <a:p>
            <a:r>
              <a:rPr lang="en-US" dirty="0"/>
              <a:t>ELM</a:t>
            </a:r>
          </a:p>
          <a:p>
            <a:r>
              <a:rPr lang="en-US" dirty="0"/>
              <a:t>CBA</a:t>
            </a:r>
          </a:p>
          <a:p>
            <a:r>
              <a:rPr lang="en-US" dirty="0"/>
              <a:t>Judiciary Opinions</a:t>
            </a:r>
          </a:p>
          <a:p>
            <a:r>
              <a:rPr lang="en-US" dirty="0"/>
              <a:t>Hundreds of years of Arbitration </a:t>
            </a:r>
            <a:r>
              <a:rPr lang="en-US" dirty="0" smtClean="0"/>
              <a:t>precedence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dirty="0"/>
              <a:t>Who am I</a:t>
            </a:r>
          </a:p>
          <a:p>
            <a:r>
              <a:rPr lang="en-US" dirty="0"/>
              <a:t>Why this is important</a:t>
            </a:r>
          </a:p>
          <a:p>
            <a:r>
              <a:rPr lang="en-US" dirty="0"/>
              <a:t>Why I hate training </a:t>
            </a:r>
          </a:p>
          <a:p>
            <a:r>
              <a:rPr lang="en-US" dirty="0"/>
              <a:t>We all want money, but money is a result of </a:t>
            </a:r>
            <a:r>
              <a:rPr lang="en-US" dirty="0" smtClean="0"/>
              <a:t>proving the violation and the </a:t>
            </a:r>
            <a:r>
              <a:rPr lang="en-US" dirty="0"/>
              <a:t>harm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62539267"/>
              </p:ext>
            </p:extLst>
          </p:nvPr>
        </p:nvGraphicFramePr>
        <p:xfrm>
          <a:off x="533400" y="3733800"/>
          <a:ext cx="8077200" cy="2392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934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the limits of Remedies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Basics</a:t>
            </a:r>
          </a:p>
        </p:txBody>
      </p:sp>
    </p:spTree>
    <p:extLst>
      <p:ext uri="{BB962C8B-B14F-4D97-AF65-F5344CB8AC3E}">
        <p14:creationId xmlns:p14="http://schemas.microsoft.com/office/powerpoint/2010/main" val="1285029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Remedy vs Settlement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Settlement is what the parties involved agree to and sign</a:t>
            </a:r>
          </a:p>
          <a:p>
            <a:r>
              <a:rPr lang="en-US" dirty="0"/>
              <a:t>A Remedy is, “the means by which the violation of a right is prevented, redressed, or compensated”</a:t>
            </a:r>
          </a:p>
          <a:p>
            <a:r>
              <a:rPr lang="en-US" dirty="0"/>
              <a:t>As a Steward, you draft a Settlement</a:t>
            </a:r>
          </a:p>
          <a:p>
            <a:r>
              <a:rPr lang="en-US" dirty="0"/>
              <a:t>The Remedy is the portion of the Settlement that makes all parties whole </a:t>
            </a:r>
          </a:p>
          <a:p>
            <a:r>
              <a:rPr lang="en-US" dirty="0"/>
              <a:t>The value of a Settlement is based on the strength of the Remedy imposed </a:t>
            </a:r>
          </a:p>
          <a:p>
            <a:r>
              <a:rPr lang="en-US" dirty="0"/>
              <a:t>You can agree to any Settlement you can talk Management into, but for it to resolve a situation and be a Remedy it must clearly resolve or address the issue and be enforceable </a:t>
            </a:r>
          </a:p>
        </p:txBody>
      </p:sp>
    </p:spTree>
    <p:extLst>
      <p:ext uri="{BB962C8B-B14F-4D97-AF65-F5344CB8AC3E}">
        <p14:creationId xmlns:p14="http://schemas.microsoft.com/office/powerpoint/2010/main" val="263395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Prevents Successful Remedies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Stewards fail to either prove the violation, or fail to prove the actual harm to the Grievant, Craft, and/or Union</a:t>
            </a:r>
          </a:p>
          <a:p>
            <a:r>
              <a:rPr lang="en-US" dirty="0"/>
              <a:t>Asking for money is not something you do because you are angry or feel a way </a:t>
            </a:r>
          </a:p>
          <a:p>
            <a:r>
              <a:rPr lang="en-US" dirty="0"/>
              <a:t>Asking for unsubstantiated remedies can have you lose your </a:t>
            </a:r>
            <a:r>
              <a:rPr lang="en-US" dirty="0" smtClean="0"/>
              <a:t>case, </a:t>
            </a:r>
            <a:r>
              <a:rPr lang="en-US" dirty="0"/>
              <a:t>and often prevents lower level resolution</a:t>
            </a:r>
          </a:p>
          <a:p>
            <a:r>
              <a:rPr lang="en-US" dirty="0"/>
              <a:t>Asking for the wrong type of remedy</a:t>
            </a:r>
          </a:p>
          <a:p>
            <a:r>
              <a:rPr lang="en-US" dirty="0"/>
              <a:t>Having no CBA grounds to ask for a specific remedy </a:t>
            </a:r>
          </a:p>
          <a:p>
            <a:r>
              <a:rPr lang="en-US" dirty="0"/>
              <a:t>Precedent and Previous Language </a:t>
            </a:r>
          </a:p>
          <a:p>
            <a:r>
              <a:rPr lang="en-US" dirty="0"/>
              <a:t>Arbitrators opinions vary</a:t>
            </a:r>
          </a:p>
        </p:txBody>
      </p:sp>
    </p:spTree>
    <p:extLst>
      <p:ext uri="{BB962C8B-B14F-4D97-AF65-F5344CB8AC3E}">
        <p14:creationId xmlns:p14="http://schemas.microsoft.com/office/powerpoint/2010/main" val="53584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Arbitration Limits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Arbitrators are bound to the language of our CBA, the mutually agreed interpretation of the JCIM, and the precedent of previous Settlements / MOUs</a:t>
            </a:r>
          </a:p>
          <a:p>
            <a:r>
              <a:rPr lang="en-US" dirty="0"/>
              <a:t>Arbitrators can impose remedies outside the CBA when the CBA is silent on the acceptable remedy</a:t>
            </a:r>
          </a:p>
          <a:p>
            <a:r>
              <a:rPr lang="en-US" dirty="0"/>
              <a:t>Arbitrators under normal circumstances will not dissent against an accepted industrial remedy </a:t>
            </a:r>
          </a:p>
          <a:p>
            <a:r>
              <a:rPr lang="en-US" dirty="0"/>
              <a:t>All remedies must ‘draw it’s essence from the agreement’ </a:t>
            </a:r>
          </a:p>
        </p:txBody>
      </p:sp>
    </p:spTree>
    <p:extLst>
      <p:ext uri="{BB962C8B-B14F-4D97-AF65-F5344CB8AC3E}">
        <p14:creationId xmlns:p14="http://schemas.microsoft.com/office/powerpoint/2010/main" val="539391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Elements of a Winning Remedy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Violation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specific CBA or ELM language violated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specific interpretive language or precedent violated (Such as MOU, LMOU, Settlement, Arbitration)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Must prove the violation occurred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Harm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negative impact, financial or otherwise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“loss of or damage to a person's right, property, or physical or mental well-being”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Must identify if it is Employee, Craft, or Union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Must prove the harm exists</a:t>
            </a:r>
          </a:p>
        </p:txBody>
      </p:sp>
    </p:spTree>
    <p:extLst>
      <p:ext uri="{BB962C8B-B14F-4D97-AF65-F5344CB8AC3E}">
        <p14:creationId xmlns:p14="http://schemas.microsoft.com/office/powerpoint/2010/main" val="1069614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Scenarios #1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of Removal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68441888"/>
              </p:ext>
            </p:extLst>
          </p:nvPr>
        </p:nvGraphicFramePr>
        <p:xfrm>
          <a:off x="457200" y="2174875"/>
          <a:ext cx="81534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8487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Scenarios #2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12/60 Hours Worked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2525572"/>
              </p:ext>
            </p:extLst>
          </p:nvPr>
        </p:nvGraphicFramePr>
        <p:xfrm>
          <a:off x="457200" y="2174875"/>
          <a:ext cx="81534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540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learn from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examples have remedies defined in the JCIM for harm to the individual Grievant</a:t>
            </a:r>
          </a:p>
          <a:p>
            <a:r>
              <a:rPr lang="en-US" dirty="0"/>
              <a:t>An Arbitrator will never rule outside the confines of this language UNLESS you identify another violation that creates additional harm</a:t>
            </a:r>
          </a:p>
          <a:p>
            <a:r>
              <a:rPr lang="en-US" dirty="0"/>
              <a:t>Example 1 is open to an arbitrators interpretation – The more you prove the more likely the Grievant is to receive back pay and restitution </a:t>
            </a:r>
          </a:p>
          <a:p>
            <a:r>
              <a:rPr lang="en-US" dirty="0"/>
              <a:t>Example 2 is straight forward – If X happens, Y is the result</a:t>
            </a:r>
          </a:p>
          <a:p>
            <a:r>
              <a:rPr lang="en-US" dirty="0"/>
              <a:t>If the JCIM or CBA have a remedy, ask for it explicitly </a:t>
            </a:r>
          </a:p>
        </p:txBody>
      </p:sp>
    </p:spTree>
    <p:extLst>
      <p:ext uri="{BB962C8B-B14F-4D97-AF65-F5344CB8AC3E}">
        <p14:creationId xmlns:p14="http://schemas.microsoft.com/office/powerpoint/2010/main" val="224427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We Go Wrong?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biggest issue I see with Grievances is they either fail to prove the violation or the harm</a:t>
            </a:r>
          </a:p>
          <a:p>
            <a:r>
              <a:rPr lang="en-US" dirty="0"/>
              <a:t>For every cited article of the Contract you must ‘prove’ the violation and prove the harm </a:t>
            </a:r>
          </a:p>
          <a:p>
            <a:r>
              <a:rPr lang="en-US" dirty="0"/>
              <a:t>I have seen many Grievances </a:t>
            </a:r>
            <a:r>
              <a:rPr lang="en-US" dirty="0" smtClean="0"/>
              <a:t>withdrawn or not further appealed at </a:t>
            </a:r>
            <a:r>
              <a:rPr lang="en-US" dirty="0"/>
              <a:t>Step 3 because one of the two basic elements were missing</a:t>
            </a:r>
          </a:p>
          <a:p>
            <a:r>
              <a:rPr lang="en-US" dirty="0"/>
              <a:t>If your Remedy (Or requested settlement) does not match the violation and the harm, you will not win your Grievance</a:t>
            </a:r>
          </a:p>
          <a:p>
            <a:r>
              <a:rPr lang="en-US" dirty="0"/>
              <a:t>Treat every Grievance as three parts. Prove the harm. Prove the violation. Then prove how your Remedy fixes the harm and violation! </a:t>
            </a:r>
          </a:p>
        </p:txBody>
      </p:sp>
    </p:spTree>
    <p:extLst>
      <p:ext uri="{BB962C8B-B14F-4D97-AF65-F5344CB8AC3E}">
        <p14:creationId xmlns:p14="http://schemas.microsoft.com/office/powerpoint/2010/main" val="3669417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Strategy to Better Remedies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to a Winning Settlement</a:t>
            </a:r>
          </a:p>
        </p:txBody>
      </p:sp>
    </p:spTree>
    <p:extLst>
      <p:ext uri="{BB962C8B-B14F-4D97-AF65-F5344CB8AC3E}">
        <p14:creationId xmlns:p14="http://schemas.microsoft.com/office/powerpoint/2010/main" val="1354042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Strategy of a CBA Remedy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CBA Remedy is a Remedy which is specifically defined in the JCIM or the CBA</a:t>
            </a:r>
          </a:p>
          <a:p>
            <a:r>
              <a:rPr lang="en-US" dirty="0"/>
              <a:t>Stewards often make a fatal error here. Just because the JCIM has a remedy does not mean you do not need to prove the </a:t>
            </a:r>
            <a:r>
              <a:rPr lang="en-US" dirty="0" smtClean="0"/>
              <a:t>violation’s </a:t>
            </a:r>
            <a:r>
              <a:rPr lang="en-US" dirty="0"/>
              <a:t>harm</a:t>
            </a:r>
          </a:p>
          <a:p>
            <a:r>
              <a:rPr lang="en-US" dirty="0"/>
              <a:t>Example: If the JCIM allows a make up Overtime day, you still </a:t>
            </a:r>
            <a:r>
              <a:rPr lang="en-US" dirty="0" smtClean="0"/>
              <a:t>should argue </a:t>
            </a:r>
            <a:r>
              <a:rPr lang="en-US" dirty="0"/>
              <a:t>in your Grievance the employee </a:t>
            </a:r>
            <a:r>
              <a:rPr lang="en-US" dirty="0" smtClean="0"/>
              <a:t>was available/willing to work on </a:t>
            </a:r>
            <a:r>
              <a:rPr lang="en-US" dirty="0"/>
              <a:t>the day the violation occurred! </a:t>
            </a:r>
          </a:p>
          <a:p>
            <a:r>
              <a:rPr lang="en-US" dirty="0"/>
              <a:t>Arbitrators rule on a ‘make whole’ philosophy – No party should be harmed for a ‘mistake’ </a:t>
            </a:r>
          </a:p>
          <a:p>
            <a:r>
              <a:rPr lang="en-US" dirty="0" smtClean="0"/>
              <a:t>A CBA Remedy, at a Lower Level, can be used and cited as the premise for a future escalating Remedy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4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Strategy of a Non CBA Remedy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Arbitrators often have ‘tied hands’ based on your case file, the CBA, precedent / industry accepted resolutions </a:t>
            </a:r>
          </a:p>
          <a:p>
            <a:r>
              <a:rPr lang="en-US" dirty="0"/>
              <a:t>To seek a remedy which is not common, or goes against the usual rulings, you must prove violation, prove harm, identify the victim, and have the proper set </a:t>
            </a:r>
            <a:r>
              <a:rPr lang="en-US" dirty="0" smtClean="0"/>
              <a:t>up to prove the normal remedy does not resolve your Grievance</a:t>
            </a:r>
            <a:endParaRPr lang="en-US" dirty="0"/>
          </a:p>
          <a:p>
            <a:r>
              <a:rPr lang="en-US" dirty="0" smtClean="0"/>
              <a:t>Again, Arbitrators </a:t>
            </a:r>
            <a:r>
              <a:rPr lang="en-US" dirty="0"/>
              <a:t>rule on a ‘make whole’ philosophy – No party should be harmed for a ‘mistake’ </a:t>
            </a:r>
          </a:p>
          <a:p>
            <a:r>
              <a:rPr lang="en-US" dirty="0" smtClean="0"/>
              <a:t>For a Non – CBA Remedy, you must often rely upon previous Settlements or Precedence to argue the need for an increased Remedy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68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Language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important factor in getting a remedy which expands the Unions / </a:t>
            </a:r>
            <a:r>
              <a:rPr lang="en-US" dirty="0" err="1"/>
              <a:t>Grievants</a:t>
            </a:r>
            <a:r>
              <a:rPr lang="en-US" dirty="0"/>
              <a:t> rights or provided financial compensation is a recurring violation that specifically goes against an existing settlement or language </a:t>
            </a:r>
          </a:p>
          <a:p>
            <a:r>
              <a:rPr lang="en-US" dirty="0" smtClean="0"/>
              <a:t>Without </a:t>
            </a:r>
            <a:r>
              <a:rPr lang="en-US" dirty="0"/>
              <a:t>clearly defined parameters, financial remedies are unlikely</a:t>
            </a:r>
          </a:p>
          <a:p>
            <a:r>
              <a:rPr lang="en-US" dirty="0"/>
              <a:t>Arbitrators nearly universally dislike when a single party enters an agreement and continues to willingly violate – Sadly they cannot enforce unenforceable language </a:t>
            </a:r>
            <a:endParaRPr lang="en-US" dirty="0" smtClean="0"/>
          </a:p>
          <a:p>
            <a:r>
              <a:rPr lang="en-US" dirty="0"/>
              <a:t>Most language lacks either enforcement or </a:t>
            </a:r>
            <a:r>
              <a:rPr lang="en-US" dirty="0" smtClean="0"/>
              <a:t>remedy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91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 Remedy / No Enforcement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Remedy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If the language is violated without a remedy, the defense mechanism is to file a Grievance to determine what would be an appropriate Remedy</a:t>
            </a:r>
          </a:p>
          <a:p>
            <a:r>
              <a:rPr lang="en-US" dirty="0"/>
              <a:t>If no remedy is clear, the parties argue for a ‘make whole’ remedy in which the APWU must prove the harm of the violation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No Enforcement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If the language is violated without enforcement, the defense mechanism is to continually file Grievances for enforcement</a:t>
            </a:r>
          </a:p>
          <a:p>
            <a:r>
              <a:rPr lang="en-US" dirty="0"/>
              <a:t>No party is entitled to additional compensation except enforcement at face value UNLESS the APWU can prove recurrence, excessive harm or willful disregard </a:t>
            </a:r>
          </a:p>
        </p:txBody>
      </p:sp>
    </p:spTree>
    <p:extLst>
      <p:ext uri="{BB962C8B-B14F-4D97-AF65-F5344CB8AC3E}">
        <p14:creationId xmlns:p14="http://schemas.microsoft.com/office/powerpoint/2010/main" val="2868199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Example – 3971s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Royal Oak Bid Cluster LMOU requires a 3971 Submitted to a Supervisor shall be returned within 72 hours, or it shall be granted</a:t>
            </a:r>
          </a:p>
          <a:p>
            <a:r>
              <a:rPr lang="en-US" dirty="0"/>
              <a:t>The language has a remedy, approval after 72 hours but no explicit enforcement</a:t>
            </a:r>
          </a:p>
          <a:p>
            <a:r>
              <a:rPr lang="en-US" dirty="0"/>
              <a:t>Traditional Grievance remedy would be enforcement of the language to ‘Make Whole’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635050"/>
              </p:ext>
            </p:extLst>
          </p:nvPr>
        </p:nvGraphicFramePr>
        <p:xfrm>
          <a:off x="4495800" y="1524000"/>
          <a:ext cx="438912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crobat Document" r:id="rId3" imgW="5486400" imgH="3428766" progId="AcroExch.Document.DC">
                  <p:embed/>
                </p:oleObj>
              </mc:Choice>
              <mc:Fallback>
                <p:oleObj name="Acrobat Document" r:id="rId3" imgW="5486400" imgH="342876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5800" y="1524000"/>
                        <a:ext cx="4389120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9262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Settlement Ladder - Pretext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the 3971 Example, </a:t>
            </a:r>
            <a:r>
              <a:rPr lang="en-US" dirty="0" smtClean="0"/>
              <a:t>let’s say Management has been violating this agreement left and right</a:t>
            </a:r>
          </a:p>
          <a:p>
            <a:r>
              <a:rPr lang="en-US" dirty="0" smtClean="0"/>
              <a:t>First, you </a:t>
            </a:r>
            <a:r>
              <a:rPr lang="en-US" dirty="0"/>
              <a:t>must identify your end goal</a:t>
            </a:r>
          </a:p>
          <a:p>
            <a:r>
              <a:rPr lang="en-US" dirty="0"/>
              <a:t>Example: Additional penalty, more protections,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I would want an automatic enforcement mechanism with a penalty for failing to comply </a:t>
            </a:r>
          </a:p>
          <a:p>
            <a:r>
              <a:rPr lang="en-US" dirty="0"/>
              <a:t>Why? Reduced grievance activity, continued noncompliance,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b="1" dirty="0"/>
              <a:t>The question is how do you get to that point? </a:t>
            </a:r>
            <a:r>
              <a:rPr lang="en-US" dirty="0"/>
              <a:t>You file class action Grievances regularly seeking your new remedy</a:t>
            </a:r>
          </a:p>
        </p:txBody>
      </p:sp>
    </p:spTree>
    <p:extLst>
      <p:ext uri="{BB962C8B-B14F-4D97-AF65-F5344CB8AC3E}">
        <p14:creationId xmlns:p14="http://schemas.microsoft.com/office/powerpoint/2010/main" val="4234779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Settlement Ladder – The Steps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Start with the missing element – Enforcement or Remedy</a:t>
            </a:r>
          </a:p>
          <a:p>
            <a:r>
              <a:rPr lang="en-US" dirty="0"/>
              <a:t>First step is a Class Action Grievance codifying the missing enforcement, or remedy or escalating remedy</a:t>
            </a:r>
          </a:p>
          <a:p>
            <a:r>
              <a:rPr lang="en-US" dirty="0"/>
              <a:t>Example: “The parties mutually agree that in the event Management does not return the 3971 in a timely </a:t>
            </a:r>
            <a:r>
              <a:rPr lang="en-US" dirty="0" smtClean="0"/>
              <a:t>manner, pursuant to the LMOU,</a:t>
            </a:r>
            <a:r>
              <a:rPr lang="en-US" i="1" dirty="0" smtClean="0"/>
              <a:t> </a:t>
            </a:r>
            <a:r>
              <a:rPr lang="en-US" i="1" dirty="0"/>
              <a:t>it shall be approved with the leave type the employee requested</a:t>
            </a:r>
            <a:r>
              <a:rPr lang="en-US" dirty="0"/>
              <a:t>”</a:t>
            </a:r>
          </a:p>
          <a:p>
            <a:r>
              <a:rPr lang="en-US" dirty="0"/>
              <a:t>Second rung is a Cease and Desist </a:t>
            </a:r>
          </a:p>
          <a:p>
            <a:r>
              <a:rPr lang="en-US" dirty="0"/>
              <a:t>Example: “</a:t>
            </a:r>
            <a:r>
              <a:rPr lang="en-US" i="1" dirty="0"/>
              <a:t>The parties mutually agree to cease and desist violations of the LMOU and Settlement (Union Number XX-XXX) by improperly handling 3971s. Future violations shall result in compensation to the APWU for processing additional Grievances</a:t>
            </a:r>
            <a:r>
              <a:rPr lang="en-US" dirty="0"/>
              <a:t>” </a:t>
            </a:r>
          </a:p>
          <a:p>
            <a:r>
              <a:rPr lang="en-US" dirty="0"/>
              <a:t>Third rung is a Grievance on failing to comply with the original LMOU language, and the Cease and Desist language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8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actually Win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Settlement Ladder</a:t>
            </a:r>
          </a:p>
        </p:txBody>
      </p:sp>
    </p:spTree>
    <p:extLst>
      <p:ext uri="{BB962C8B-B14F-4D97-AF65-F5344CB8AC3E}">
        <p14:creationId xmlns:p14="http://schemas.microsoft.com/office/powerpoint/2010/main" val="1373892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Ladder?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Management is extremely unlikely to give you what you ask when you seek ‘everything’ at once</a:t>
            </a:r>
          </a:p>
          <a:p>
            <a:r>
              <a:rPr lang="en-US" dirty="0"/>
              <a:t>Arbitrators will not grant an escalating remedy unless the Union can prove ‘recurrence, excessive harm or willful disregard’ Your first Grievance is to establish the violation</a:t>
            </a:r>
          </a:p>
          <a:p>
            <a:r>
              <a:rPr lang="en-US" dirty="0"/>
              <a:t>Your second Grievance proves recurrence</a:t>
            </a:r>
          </a:p>
          <a:p>
            <a:r>
              <a:rPr lang="en-US" dirty="0"/>
              <a:t>Your third Grievance establishes willful disregard </a:t>
            </a:r>
          </a:p>
          <a:p>
            <a:r>
              <a:rPr lang="en-US" dirty="0"/>
              <a:t>If your third Grievance goes to arbitration, and you properly cite all the previous settlements and cases, you have a shot to get an additional financial </a:t>
            </a:r>
            <a:r>
              <a:rPr lang="en-US" dirty="0" smtClean="0"/>
              <a:t>remedy and/or language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Arbitrator Wolff and Hilpert</a:t>
            </a:r>
          </a:p>
        </p:txBody>
      </p:sp>
    </p:spTree>
    <p:extLst>
      <p:ext uri="{BB962C8B-B14F-4D97-AF65-F5344CB8AC3E}">
        <p14:creationId xmlns:p14="http://schemas.microsoft.com/office/powerpoint/2010/main" val="505250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Grievance Remedy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Your third Grievance remedy would be similar to, “</a:t>
            </a:r>
            <a:r>
              <a:rPr lang="en-US" i="1" dirty="0"/>
              <a:t>The parties mutually agree that all parties shall comply with the LMOU and all previous settlements. The </a:t>
            </a:r>
            <a:r>
              <a:rPr lang="en-US" i="1" dirty="0" err="1"/>
              <a:t>Grievants</a:t>
            </a:r>
            <a:r>
              <a:rPr lang="en-US" i="1" dirty="0"/>
              <a:t> identified in this Grievance shall have the absence changed to approved, using the employees requested leave type. In an effort to resolve this matter, the APWU shall be compensated a one time payment of $150, $50 dollars for each Grievance of the same violation</a:t>
            </a:r>
            <a:r>
              <a:rPr lang="en-US" dirty="0"/>
              <a:t>” </a:t>
            </a:r>
          </a:p>
          <a:p>
            <a:r>
              <a:rPr lang="en-US" dirty="0"/>
              <a:t>The entire goal of the third Grievance is to loop together the separate elements Arbitrators require for additional compensation</a:t>
            </a:r>
          </a:p>
          <a:p>
            <a:r>
              <a:rPr lang="en-US" dirty="0"/>
              <a:t>Initial Violation -&gt; Cease and Desist - &gt; Violation of Previous Settlements / Recurring Violation</a:t>
            </a:r>
          </a:p>
          <a:p>
            <a:r>
              <a:rPr lang="en-US" dirty="0"/>
              <a:t>This type of remedy is only applicable because Management violated several previous local settlements</a:t>
            </a:r>
          </a:p>
        </p:txBody>
      </p:sp>
    </p:spTree>
    <p:extLst>
      <p:ext uri="{BB962C8B-B14F-4D97-AF65-F5344CB8AC3E}">
        <p14:creationId xmlns:p14="http://schemas.microsoft.com/office/powerpoint/2010/main" val="3841410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every word matters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Words We Use</a:t>
            </a:r>
          </a:p>
        </p:txBody>
      </p:sp>
    </p:spTree>
    <p:extLst>
      <p:ext uri="{BB962C8B-B14F-4D97-AF65-F5344CB8AC3E}">
        <p14:creationId xmlns:p14="http://schemas.microsoft.com/office/powerpoint/2010/main" val="108566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Intent of Your Settlements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word, coma and period in your settlement matters</a:t>
            </a:r>
          </a:p>
          <a:p>
            <a:r>
              <a:rPr lang="en-US" dirty="0"/>
              <a:t>Contractual disputes revolves around the intent of the agreement and the actual wording of the agreement</a:t>
            </a:r>
          </a:p>
          <a:p>
            <a:r>
              <a:rPr lang="en-US" dirty="0"/>
              <a:t>You may intend your settlement to mean one thing, but if Management disagrees you have a dispute</a:t>
            </a:r>
          </a:p>
          <a:p>
            <a:r>
              <a:rPr lang="en-US" dirty="0"/>
              <a:t>It is essential that the language in your settlements is void of interpretation or conjecture </a:t>
            </a:r>
          </a:p>
          <a:p>
            <a:r>
              <a:rPr lang="en-US" dirty="0"/>
              <a:t>Clear, precise language is how you prevent your Settlements </a:t>
            </a:r>
            <a:r>
              <a:rPr lang="en-US" dirty="0" smtClean="0"/>
              <a:t>backfiring</a:t>
            </a:r>
          </a:p>
          <a:p>
            <a:r>
              <a:rPr lang="en-US" dirty="0" smtClean="0"/>
              <a:t>In Contract Law, the ‘why’ does not matter unless the agreement is ambiguous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995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Settlement Language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2133600" cy="639762"/>
          </a:xfrm>
        </p:spPr>
        <p:txBody>
          <a:bodyPr/>
          <a:lstStyle/>
          <a:p>
            <a:r>
              <a:rPr lang="en-US" dirty="0"/>
              <a:t>Term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2133600" cy="395128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Shall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Will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Should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Expunge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Circuit, District &amp; Federal Court, Federal Arbitration Act (FAA), Black’s Law Dictionary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971800" y="1524000"/>
            <a:ext cx="2133600" cy="639762"/>
          </a:xfrm>
        </p:spPr>
        <p:txBody>
          <a:bodyPr/>
          <a:lstStyle/>
          <a:p>
            <a:r>
              <a:rPr lang="en-US" dirty="0"/>
              <a:t>Meaning 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2438400" y="2133600"/>
            <a:ext cx="3048000" cy="395128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Imperative, mandatory but may be negotiable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Obligated to but not negotiable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Obligated to without a timeline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Can occur, usually with stipulation; Permission granting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Recommended to comply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 Remove as if it never occurred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24000"/>
            <a:ext cx="3200400" cy="639762"/>
          </a:xfrm>
        </p:spPr>
        <p:txBody>
          <a:bodyPr/>
          <a:lstStyle/>
          <a:p>
            <a:r>
              <a:rPr lang="en-US" dirty="0"/>
              <a:t>Explanation/Source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2133600"/>
            <a:ext cx="3352800" cy="387508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Smith v </a:t>
            </a:r>
            <a:r>
              <a:rPr lang="en-US" dirty="0" err="1"/>
              <a:t>Spizzirri</a:t>
            </a:r>
            <a:r>
              <a:rPr lang="en-US" dirty="0"/>
              <a:t>, Wheeler v. Chicago, People v. Chicago Sanitary </a:t>
            </a:r>
            <a:r>
              <a:rPr lang="en-US" dirty="0" err="1"/>
              <a:t>Dist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Black’s Law Dictionary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Black’s Law Dictionary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Common Law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Common Law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Black’s Law Dictionary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69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Language Issues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2133600" cy="639762"/>
          </a:xfrm>
        </p:spPr>
        <p:txBody>
          <a:bodyPr/>
          <a:lstStyle/>
          <a:p>
            <a:r>
              <a:rPr lang="en-US" dirty="0"/>
              <a:t>Term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2133600" cy="395128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Shall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Must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Will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Should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Expunge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2362201" y="1535113"/>
            <a:ext cx="6324600" cy="639762"/>
          </a:xfrm>
        </p:spPr>
        <p:txBody>
          <a:bodyPr/>
          <a:lstStyle/>
          <a:p>
            <a:r>
              <a:rPr lang="en-US" dirty="0"/>
              <a:t>Issue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4"/>
          </p:nvPr>
        </p:nvSpPr>
        <p:spPr>
          <a:xfrm>
            <a:off x="2286001" y="2174875"/>
            <a:ext cx="6400800" cy="3951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Requirement in 99% of circumstances – Issues normally are based on surrounding language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Concrete, non negotiable language, but prevents Union from alternative interpretations in the future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Allows Management to delay compliance unless a specific timeline in immediate surrounding language – prone to renegotiating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Not easily enforceable unless it is an employee option “employee may use any leave type”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Language is a recommendation, or a best practice – almost impossible to enforce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 issue in isolation, issues exist with surrounding language 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4156819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Term Fits Best? (It’s a trick question)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“Management _____ not implement work changes/modifications without prior notification to the 480-481 Area Local of the American Postal Workers Union”</a:t>
            </a:r>
          </a:p>
          <a:p>
            <a:r>
              <a:rPr lang="en-US" dirty="0"/>
              <a:t>Why? Language prohibits a future action </a:t>
            </a:r>
          </a:p>
          <a:p>
            <a:r>
              <a:rPr lang="en-US" dirty="0"/>
              <a:t>“Any employee in an overtime status for one (1) hour or more _____ be provided an additional fifteen minute break”</a:t>
            </a:r>
          </a:p>
          <a:p>
            <a:r>
              <a:rPr lang="en-US" dirty="0"/>
              <a:t>Why? Is not open to interpretation and has no ambiguity</a:t>
            </a:r>
          </a:p>
          <a:p>
            <a:r>
              <a:rPr lang="en-US" dirty="0"/>
              <a:t>“_____ make every effort”</a:t>
            </a:r>
          </a:p>
          <a:p>
            <a:r>
              <a:rPr lang="en-US" dirty="0"/>
              <a:t>Why? While this term does not provide much room for interpretation, it allows the Union to challenge Managements effort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83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Term Fits Best?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“Employees not on the Overtime Desired List (OTDL) _____ exempt from Mandatory OT (Overtime) if notification to Management is made no later than 2 hours preceding the scheduled (OT) Overtime”</a:t>
            </a:r>
          </a:p>
          <a:p>
            <a:r>
              <a:rPr lang="en-US" dirty="0"/>
              <a:t>Why? It is the employees option</a:t>
            </a:r>
          </a:p>
          <a:p>
            <a:r>
              <a:rPr lang="en-US" dirty="0"/>
              <a:t>“… _____ any dispute arise over the compliance with this award, the Arbitrator shall retain jurisdiction”</a:t>
            </a:r>
          </a:p>
          <a:p>
            <a:r>
              <a:rPr lang="en-US" dirty="0"/>
              <a:t>Why? Compliance is expect. This only triggers under specific circumstances </a:t>
            </a:r>
          </a:p>
        </p:txBody>
      </p:sp>
    </p:spTree>
    <p:extLst>
      <p:ext uri="{BB962C8B-B14F-4D97-AF65-F5344CB8AC3E}">
        <p14:creationId xmlns:p14="http://schemas.microsoft.com/office/powerpoint/2010/main" val="2365936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Settlement Phrases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Shall Make Every Effort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Cease and Desist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Shall be removed / expunged from the Grievant’s record as long as/if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Meaning 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Reasonable Effort Shall Be Made to Comply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Firmly Stop and will not resume in the future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issued discipline will be completely removed from the Grievant’s record, as if it never happened, if terms are met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3484576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Phrase Issues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Shall Make Every Effort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Cease and Desist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Shall be removed / expunged from the Grievant’s record 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Issue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Management is only obligated to reasonably try to comply – forces union to prove they did not do enough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 a vacuum, this language has no enforcement or penalty for non compliance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preceding language may have stipulations that are undesirable – ensure any stipulations are clearly defined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2901936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what is enforceable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Better Words</a:t>
            </a:r>
          </a:p>
        </p:txBody>
      </p:sp>
    </p:spTree>
    <p:extLst>
      <p:ext uri="{BB962C8B-B14F-4D97-AF65-F5344CB8AC3E}">
        <p14:creationId xmlns:p14="http://schemas.microsoft.com/office/powerpoint/2010/main" val="1699872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Decide Terminology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term must, in most situations, is superior to shall. Why do we use shall?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Shall is far more likely get signed and settled by Management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Shall has precedent in the APWU, and the risk of dispute is extremely low unless you intentionally draft a settlement in a way it can be disputed </a:t>
            </a:r>
          </a:p>
          <a:p>
            <a:r>
              <a:rPr lang="en-US" dirty="0"/>
              <a:t>Takeaway: We have a contractual obligation to lowest level resolution. As long as your settlement is clear, not subject to misinterpretation and enforceable, the language should be fine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145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NOT to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Avoid using the phrase ‘Shall make every effort’ UNLESS this is a strategic choice</a:t>
            </a:r>
          </a:p>
          <a:p>
            <a:r>
              <a:rPr lang="en-US" dirty="0"/>
              <a:t>Explanation: Management may be unwilling to sign a settlement which mandates action, and your case may not be strong enough to win at Arbitration. ‘Every effort’ settlements allow you to gather more evidence at the next violation</a:t>
            </a:r>
          </a:p>
          <a:p>
            <a:r>
              <a:rPr lang="en-US" dirty="0"/>
              <a:t>Avoid Cease and Desist UNLESS this is a strategic choice, you need language, or the CBA / JCIM has a specific remedy </a:t>
            </a:r>
          </a:p>
          <a:p>
            <a:r>
              <a:rPr lang="en-US" dirty="0"/>
              <a:t>Explanation: Cease and Desist is either the first step in a Grievance strategy, add on language to another remedy, or a remedy we seek when the violation does not have clear harm</a:t>
            </a:r>
          </a:p>
        </p:txBody>
      </p:sp>
    </p:spTree>
    <p:extLst>
      <p:ext uri="{BB962C8B-B14F-4D97-AF65-F5344CB8AC3E}">
        <p14:creationId xmlns:p14="http://schemas.microsoft.com/office/powerpoint/2010/main" val="3523588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Managements Word Choice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Good Labor Relations team will ensure the language used is as ambiguous as </a:t>
            </a:r>
            <a:r>
              <a:rPr lang="en-US" dirty="0" smtClean="0"/>
              <a:t>possible</a:t>
            </a:r>
          </a:p>
          <a:p>
            <a:r>
              <a:rPr lang="en-US" dirty="0" smtClean="0"/>
              <a:t>Until </a:t>
            </a:r>
            <a:r>
              <a:rPr lang="en-US" dirty="0"/>
              <a:t>you can easily write and interpret Settlements, NEVER allow Management to write a Settlement for you</a:t>
            </a:r>
          </a:p>
          <a:p>
            <a:r>
              <a:rPr lang="en-US" dirty="0"/>
              <a:t>Labor Relations does receive instructions on how to settle cases</a:t>
            </a:r>
          </a:p>
          <a:p>
            <a:r>
              <a:rPr lang="en-US" dirty="0"/>
              <a:t>Example1: Every couple years Management will be informed a cap exists on how much they can pay out in a settlement </a:t>
            </a:r>
          </a:p>
          <a:p>
            <a:r>
              <a:rPr lang="en-US" dirty="0"/>
              <a:t>Example 2: The NALC has a recurring problem where Labor Relations refuses to sign ‘Cease and Desist’ settlements, and tries to use language such as ‘shall refrain’ </a:t>
            </a:r>
          </a:p>
        </p:txBody>
      </p:sp>
    </p:spTree>
    <p:extLst>
      <p:ext uri="{BB962C8B-B14F-4D97-AF65-F5344CB8AC3E}">
        <p14:creationId xmlns:p14="http://schemas.microsoft.com/office/powerpoint/2010/main" val="20874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Managements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Example one has a few issues, such as: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Against the CBA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Arbitrary in nature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Prevents Grievant from being made whole</a:t>
            </a:r>
          </a:p>
          <a:p>
            <a:r>
              <a:rPr lang="en-US" dirty="0"/>
              <a:t>Example two also has issues, such as: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Refrain does not have strong legal meaning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Refrain is to abstain from an action, not an outcome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Does not have precedent for escalation such as Cease and Desist </a:t>
            </a:r>
          </a:p>
          <a:p>
            <a:r>
              <a:rPr lang="en-US" dirty="0"/>
              <a:t>Takeaway: Management often will try to ‘trick’ the Union into believing compliance exists. Write your own settlements to avoid issues </a:t>
            </a:r>
          </a:p>
        </p:txBody>
      </p:sp>
    </p:spTree>
    <p:extLst>
      <p:ext uri="{BB962C8B-B14F-4D97-AF65-F5344CB8AC3E}">
        <p14:creationId xmlns:p14="http://schemas.microsoft.com/office/powerpoint/2010/main" val="4202639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“Make Whole” isn’t enough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Arbitration Remedies</a:t>
            </a:r>
          </a:p>
        </p:txBody>
      </p:sp>
    </p:spTree>
    <p:extLst>
      <p:ext uri="{BB962C8B-B14F-4D97-AF65-F5344CB8AC3E}">
        <p14:creationId xmlns:p14="http://schemas.microsoft.com/office/powerpoint/2010/main" val="2716786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Pre-Amble to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reviewing thousands of awards I have identified 8 common types of awards granted or requested</a:t>
            </a:r>
          </a:p>
          <a:p>
            <a:r>
              <a:rPr lang="en-US" dirty="0" smtClean="0"/>
              <a:t>The terminology is either directly from Arbitration or coined by myself to categorize </a:t>
            </a:r>
          </a:p>
          <a:p>
            <a:r>
              <a:rPr lang="en-US" dirty="0" smtClean="0"/>
              <a:t>Do not get wrapped up on the names, focus on what they are and when to ask for them</a:t>
            </a:r>
          </a:p>
          <a:p>
            <a:r>
              <a:rPr lang="en-US" dirty="0" smtClean="0"/>
              <a:t>Different NBA’s and Arbitrators use terms differently, use the framework to request the appropriate remedy</a:t>
            </a:r>
          </a:p>
          <a:p>
            <a:r>
              <a:rPr lang="en-US" dirty="0" smtClean="0"/>
              <a:t>The Grievance – Arbitration process is not a ‘shoot for the moon’ process. You must prove why you ask for everything!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30715647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 Common Types of Arbitration Remedies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Whole</a:t>
            </a:r>
          </a:p>
          <a:p>
            <a:r>
              <a:rPr lang="en-US" dirty="0"/>
              <a:t>Language Award</a:t>
            </a:r>
          </a:p>
          <a:p>
            <a:r>
              <a:rPr lang="en-US" dirty="0"/>
              <a:t>Interest Award</a:t>
            </a:r>
          </a:p>
          <a:p>
            <a:r>
              <a:rPr lang="en-US" dirty="0"/>
              <a:t>Redress Cease and Desist Award</a:t>
            </a:r>
          </a:p>
          <a:p>
            <a:r>
              <a:rPr lang="en-US" dirty="0"/>
              <a:t>Remedies Not Requested </a:t>
            </a:r>
          </a:p>
          <a:p>
            <a:r>
              <a:rPr lang="en-US" dirty="0"/>
              <a:t>Punitive Award</a:t>
            </a:r>
          </a:p>
          <a:p>
            <a:r>
              <a:rPr lang="en-US" dirty="0"/>
              <a:t>Compensatory Award</a:t>
            </a:r>
          </a:p>
          <a:p>
            <a:r>
              <a:rPr lang="en-US" dirty="0"/>
              <a:t>Union Award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14383905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Whole Remedy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Whole is the most common remedy you will see with Disciplinary Grievances</a:t>
            </a:r>
          </a:p>
          <a:p>
            <a:r>
              <a:rPr lang="en-US" dirty="0"/>
              <a:t>The basic premise of a Make Whole Remedy is that the employee is returned to the exact status they would have been in if the action did not occur</a:t>
            </a:r>
          </a:p>
          <a:p>
            <a:r>
              <a:rPr lang="en-US" dirty="0"/>
              <a:t>Make Whole has no ‘additional’ remedy</a:t>
            </a:r>
          </a:p>
          <a:p>
            <a:r>
              <a:rPr lang="en-US" dirty="0"/>
              <a:t>Remedies already in the JCIM can be considered ‘Make Whole’</a:t>
            </a:r>
          </a:p>
          <a:p>
            <a:r>
              <a:rPr lang="en-US" dirty="0"/>
              <a:t>The Key to Make Whole is to prove the violation and the basic harm – Recommended for Discipline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406408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Remedy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When the parties cannot agree on the language, application or interpretation of the CBA/MOU/LMOU, a Grievance will be filed for clarification </a:t>
            </a:r>
          </a:p>
          <a:p>
            <a:r>
              <a:rPr lang="en-US" dirty="0"/>
              <a:t>This is more common at Step 4</a:t>
            </a:r>
          </a:p>
          <a:p>
            <a:r>
              <a:rPr lang="en-US" dirty="0"/>
              <a:t>A Language Remedy is normally the combination of several lower level Grievances that accumulate and are brought to Arbitration </a:t>
            </a:r>
          </a:p>
          <a:p>
            <a:r>
              <a:rPr lang="en-US" dirty="0"/>
              <a:t>Arbitrators typically issue a Language Remedies at Step 3 if the issue is facility specific such as LMOU or settlement clarification </a:t>
            </a:r>
          </a:p>
          <a:p>
            <a:r>
              <a:rPr lang="en-US" dirty="0"/>
              <a:t>The Key to a Language Remedy is you are seeking clarification – Not Recommended if you have any </a:t>
            </a:r>
            <a:r>
              <a:rPr lang="en-US" dirty="0" smtClean="0"/>
              <a:t>harm or are 100% certain what the language should mean in all situations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3961636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Award Remedy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ELM 436, specifically ELM 436.7, allows Interest on Arbitration Awards</a:t>
            </a:r>
          </a:p>
          <a:p>
            <a:r>
              <a:rPr lang="en-US" dirty="0"/>
              <a:t>In the back of the CBA we have a MOU on Interest Awards</a:t>
            </a:r>
          </a:p>
          <a:p>
            <a:r>
              <a:rPr lang="en-US" dirty="0"/>
              <a:t>Interest should be AUTOMATIC and does not need to be explicitly requested outside of Make Whole, but does need to be negotiated </a:t>
            </a:r>
          </a:p>
          <a:p>
            <a:r>
              <a:rPr lang="en-US" dirty="0"/>
              <a:t>Arbitrators typically do not grant Interest Remedies as it can be viewed as ‘Undue Enrichment’ </a:t>
            </a:r>
          </a:p>
          <a:p>
            <a:r>
              <a:rPr lang="en-US" dirty="0"/>
              <a:t>Interest is usually granted only if ‘egregious conduct occurred’ on Managements behalf</a:t>
            </a:r>
          </a:p>
          <a:p>
            <a:r>
              <a:rPr lang="en-US" dirty="0"/>
              <a:t>The Key to an Interest Award Remedy is Management made mistakes so great the employee was improperly harmed, and the Arbitrator requires interest to make whole – Such as a NOR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14974814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Redress Cease and Desist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Redress means “The receiving satisfaction for an injury sustained”</a:t>
            </a:r>
          </a:p>
          <a:p>
            <a:r>
              <a:rPr lang="en-US" dirty="0"/>
              <a:t>Cease and Desist means “an order to prohibit starting or continuing a specific action stated in the order”</a:t>
            </a:r>
          </a:p>
          <a:p>
            <a:r>
              <a:rPr lang="en-US" dirty="0"/>
              <a:t>The technical definition of a Redress Cease and Desist Award is a Cease and Desist with a Remedy for the harm sustained</a:t>
            </a:r>
          </a:p>
          <a:p>
            <a:r>
              <a:rPr lang="en-US" dirty="0"/>
              <a:t>This Award commonly happens in Arbitration when the Arbitrator issues a Cease and Desist and retains jurisdiction if either party does not comply</a:t>
            </a:r>
          </a:p>
          <a:p>
            <a:r>
              <a:rPr lang="en-US" dirty="0"/>
              <a:t>The Key to a Redress Cease and Desist is the Arbitrator must have a suspicion one party will not comply or will not do so timely and wishes to impose a penalty for that in the future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10716803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Remedies Not Requested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Arbitrators are empowered to issue what they believe is a proper Remedy despite what is requested</a:t>
            </a:r>
          </a:p>
          <a:p>
            <a:r>
              <a:rPr lang="en-US" dirty="0"/>
              <a:t>Article 15 requires full disclosure, which includes the requested Remedy</a:t>
            </a:r>
          </a:p>
          <a:p>
            <a:r>
              <a:rPr lang="en-US" dirty="0"/>
              <a:t>A Remedy Not Requested is common when the requested Remedy is improper or not mentioned at a lower level </a:t>
            </a:r>
          </a:p>
          <a:p>
            <a:r>
              <a:rPr lang="en-US" dirty="0"/>
              <a:t>The Arbitrator does not need to seek input from the APWU when determining the Award, which means if you don’t ask for it you are unlikely to receive the Award</a:t>
            </a:r>
          </a:p>
          <a:p>
            <a:r>
              <a:rPr lang="en-US" dirty="0"/>
              <a:t>The Key to avoid Remedies Not Requested is to never put the NBA or Arbitrator in a position they don’t know what you want, as the Arbitrator will default to the confines of the CBA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1279105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Punitive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Punitive means “Relating to punishment; having the character of punishment or penalty ; inflicting punishment or a penalty” </a:t>
            </a:r>
          </a:p>
          <a:p>
            <a:r>
              <a:rPr lang="en-US" dirty="0"/>
              <a:t>A Punitive Award is typically outside the confines of the CBA and Arbitrators authority </a:t>
            </a:r>
          </a:p>
          <a:p>
            <a:r>
              <a:rPr lang="en-US" dirty="0"/>
              <a:t>Arbitrator Ryder, “The </a:t>
            </a:r>
            <a:r>
              <a:rPr lang="en-US" u="sng" dirty="0"/>
              <a:t>trauma</a:t>
            </a:r>
            <a:r>
              <a:rPr lang="en-US" dirty="0"/>
              <a:t> and </a:t>
            </a:r>
            <a:r>
              <a:rPr lang="en-US" u="sng" dirty="0"/>
              <a:t>embarrassment</a:t>
            </a:r>
            <a:r>
              <a:rPr lang="en-US" dirty="0"/>
              <a:t> of the exposed error should be enough” </a:t>
            </a:r>
          </a:p>
          <a:p>
            <a:r>
              <a:rPr lang="en-US" dirty="0"/>
              <a:t>Circuit Courts have overturned Punitive Awards</a:t>
            </a:r>
          </a:p>
          <a:p>
            <a:r>
              <a:rPr lang="en-US" dirty="0"/>
              <a:t>The rare circumstance we receive a Punitive Award is repeat non compliance with a Cease and Desist Award</a:t>
            </a:r>
          </a:p>
          <a:p>
            <a:r>
              <a:rPr lang="en-US" dirty="0"/>
              <a:t>The Key takeaway to a Punitive Award is Arbitrators will almost NEVER grant them. Do not request a Punitive Award unless a proven recurring </a:t>
            </a:r>
            <a:r>
              <a:rPr lang="en-US" dirty="0" smtClean="0"/>
              <a:t>violation and you can prove other remedy types have failed for the subject of your Grievance. </a:t>
            </a:r>
            <a:r>
              <a:rPr lang="en-US" dirty="0"/>
              <a:t>All Awards requested must prove the harm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3526011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Compensatory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Compensatory is NOT Punitive! Whenever you ask for ‘money’ to resolve an issue it is technically Compensatory</a:t>
            </a:r>
          </a:p>
          <a:p>
            <a:r>
              <a:rPr lang="en-US" dirty="0" smtClean="0"/>
              <a:t>Compensatory </a:t>
            </a:r>
            <a:r>
              <a:rPr lang="en-US" dirty="0"/>
              <a:t>Damages are financial compensation awarded to a Grievant who has suffered harm, injury, or other losses due to another party's actions</a:t>
            </a:r>
          </a:p>
          <a:p>
            <a:r>
              <a:rPr lang="en-US" dirty="0"/>
              <a:t>This is not a Make Whole Remedy but is often the result of the CBA, Past Practice or Industry Standard not having a predetermined Remedy</a:t>
            </a:r>
          </a:p>
          <a:p>
            <a:r>
              <a:rPr lang="en-US" dirty="0"/>
              <a:t>In practice, this was more common when the JCIM, CBA and Past Practice did not have a Remedy determined such not being granted a Uniform Allowance on time and someone paid out of pocket for a Uniform already OR a non OTDL employee who was forced to work </a:t>
            </a:r>
          </a:p>
          <a:p>
            <a:r>
              <a:rPr lang="en-US" dirty="0"/>
              <a:t>The Key to a Compensatory Award is the Arbitrator must agree harm exists that could </a:t>
            </a:r>
            <a:r>
              <a:rPr lang="en-US" dirty="0" smtClean="0"/>
              <a:t>be resolved with a monetary </a:t>
            </a:r>
            <a:r>
              <a:rPr lang="en-US" dirty="0"/>
              <a:t>(and quantifiable</a:t>
            </a:r>
            <a:r>
              <a:rPr lang="en-US" dirty="0" smtClean="0"/>
              <a:t>) remedy, </a:t>
            </a:r>
            <a:r>
              <a:rPr lang="en-US" dirty="0"/>
              <a:t>in addition to the CBA is silent on a Remedy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24588940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Union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Union Award is an Award that is made to the APWU directly </a:t>
            </a:r>
          </a:p>
          <a:p>
            <a:r>
              <a:rPr lang="en-US" dirty="0"/>
              <a:t>Several Grievances have resulted in payment to the APWU</a:t>
            </a:r>
          </a:p>
          <a:p>
            <a:r>
              <a:rPr lang="en-US" dirty="0"/>
              <a:t>Union Awards are normally issued if Management willfully violated or did not comply with the CBA/Previous Settlement or harmed the crafts represented by the APWU but no individual is entitled to compensation</a:t>
            </a:r>
          </a:p>
          <a:p>
            <a:r>
              <a:rPr lang="en-US" dirty="0"/>
              <a:t>The Key to a Union Award is identifying and proving when Management is willfully violating the Contract, or Previous Settlements. Arbitrators agree that even if an employee is not harmed, a violation of the Contract still requires a Remedy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Circuit, District &amp; Federal Court, Federal Arbitration Act (FAA), Black’s Law Dictionary</a:t>
            </a:r>
          </a:p>
        </p:txBody>
      </p:sp>
    </p:spTree>
    <p:extLst>
      <p:ext uri="{BB962C8B-B14F-4D97-AF65-F5344CB8AC3E}">
        <p14:creationId xmlns:p14="http://schemas.microsoft.com/office/powerpoint/2010/main" val="2806131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Improve Your Remedies and Grievances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Arbitration Remedies</a:t>
            </a:r>
          </a:p>
        </p:txBody>
      </p:sp>
    </p:spTree>
    <p:extLst>
      <p:ext uri="{BB962C8B-B14F-4D97-AF65-F5344CB8AC3E}">
        <p14:creationId xmlns:p14="http://schemas.microsoft.com/office/powerpoint/2010/main" val="13693617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Good Awards Have in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Good Award has clear language, is enforceable, and ensures all parties are not punished but the harm is corrected</a:t>
            </a:r>
          </a:p>
          <a:p>
            <a:r>
              <a:rPr lang="en-US" dirty="0"/>
              <a:t>Of the main 8 type of awards Arbitrators see and Unions ask for, the successful remedies follow the basic premise of proving a violation and proving the harm</a:t>
            </a:r>
          </a:p>
          <a:p>
            <a:r>
              <a:rPr lang="en-US" dirty="0"/>
              <a:t>All additional remedies, outside ‘Make Whole’ as a standard, requires a degree of intent or recurring violation</a:t>
            </a:r>
          </a:p>
          <a:p>
            <a:r>
              <a:rPr lang="en-US" dirty="0"/>
              <a:t>When you see a Good Award, read the Arbitrators Opinion and the arguments both sides made. Arbitrators can disagree with the Unions reasoning and still find Management guilty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939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to Cite Arbitrations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often ignored fact of the Arbitration process is not all Arbitrators agree with each other and can dislike a ruling from Step </a:t>
            </a:r>
            <a:r>
              <a:rPr lang="en-US" dirty="0" smtClean="0"/>
              <a:t>3 / Arbitrations</a:t>
            </a:r>
            <a:endParaRPr lang="en-US" dirty="0"/>
          </a:p>
          <a:p>
            <a:r>
              <a:rPr lang="en-US" dirty="0"/>
              <a:t>You want to cite Arbitrations which affirm the industry standard, follows a remedy seen in the CBA, or directly apply to your Grievance</a:t>
            </a:r>
          </a:p>
          <a:p>
            <a:r>
              <a:rPr lang="en-US" dirty="0"/>
              <a:t>Even if you have a perfect Arbitration, it will not win your case</a:t>
            </a:r>
          </a:p>
          <a:p>
            <a:r>
              <a:rPr lang="en-US" dirty="0"/>
              <a:t>Many NBAs prefer you do not cite Arbitrations but focus on identifying the violation and proving the harm </a:t>
            </a:r>
          </a:p>
          <a:p>
            <a:r>
              <a:rPr lang="en-US" dirty="0"/>
              <a:t>The biggest risk of citing Arbitrations is if the Arbitrator interprets it differently, conflicting Arbitration Remedies exist, or the Arbitrator who made the cited award exceeded the CBA</a:t>
            </a:r>
          </a:p>
        </p:txBody>
      </p:sp>
    </p:spTree>
    <p:extLst>
      <p:ext uri="{BB962C8B-B14F-4D97-AF65-F5344CB8AC3E}">
        <p14:creationId xmlns:p14="http://schemas.microsoft.com/office/powerpoint/2010/main" val="6141853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Citing Arbitrations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Any Settlement with Cease and Desist Language </a:t>
            </a:r>
          </a:p>
          <a:p>
            <a:r>
              <a:rPr lang="en-US" dirty="0"/>
              <a:t>Any Settlement which previously resolved the same issue, at the same facility</a:t>
            </a:r>
          </a:p>
          <a:p>
            <a:r>
              <a:rPr lang="en-US" dirty="0"/>
              <a:t>Any Step 4 which rules on the exact issue </a:t>
            </a:r>
          </a:p>
          <a:p>
            <a:r>
              <a:rPr lang="en-US" dirty="0"/>
              <a:t>Any Settlement which interprets the language as you do, but is not clear in the CBA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Don’t Cite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209800"/>
            <a:ext cx="4041775" cy="395128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Ambiguous Settlements</a:t>
            </a:r>
          </a:p>
          <a:p>
            <a:r>
              <a:rPr lang="en-US" dirty="0"/>
              <a:t>Settlements which can be used against your position (Arbitrator rules in favor of Union, but against Arguments)(Management Does this with </a:t>
            </a:r>
            <a:r>
              <a:rPr lang="en-US" dirty="0" err="1"/>
              <a:t>Mittenthal</a:t>
            </a:r>
            <a:r>
              <a:rPr lang="en-US" dirty="0"/>
              <a:t> Opinion on Unjust Enrichment)</a:t>
            </a:r>
          </a:p>
          <a:p>
            <a:r>
              <a:rPr lang="en-US" dirty="0"/>
              <a:t>Settlements which seek a Remedy or attained one you cannot justify or prove</a:t>
            </a:r>
          </a:p>
          <a:p>
            <a:r>
              <a:rPr lang="en-US" dirty="0"/>
              <a:t>Any Settlement which you have not read the counter argument / are unaware of conflicting awards</a:t>
            </a:r>
          </a:p>
        </p:txBody>
      </p:sp>
    </p:spTree>
    <p:extLst>
      <p:ext uri="{BB962C8B-B14F-4D97-AF65-F5344CB8AC3E}">
        <p14:creationId xmlns:p14="http://schemas.microsoft.com/office/powerpoint/2010/main" val="39893954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BCAB2-2C66-D179-9817-F61558A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Remedies as a Tactic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2E9E-B6AA-5AC5-98AB-092DE94D5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key to using Remedies as a Tactic is to work backwards from the intended Remedy and align the violations to the desired outcome</a:t>
            </a:r>
          </a:p>
          <a:p>
            <a:r>
              <a:rPr lang="en-US" dirty="0"/>
              <a:t>The core principle to multi Grievance strategies is to separate Grievances into individual violations that have different remedies</a:t>
            </a:r>
          </a:p>
          <a:p>
            <a:r>
              <a:rPr lang="en-US" dirty="0"/>
              <a:t>The most common tactic would be what is known as an Escalating Remedy. This is not a Remedy type, but is a tactic. Each continuing violation you ask for slightly more. That is all an escalating Remedy is </a:t>
            </a:r>
          </a:p>
          <a:p>
            <a:r>
              <a:rPr lang="en-US" dirty="0"/>
              <a:t>Example 1: You Settled a Grievance for $500 and Management has not paid it after 2 weeks. The settlement did not have enforcement. You file a Compliance Grievance under Article 15 and ask for an additional 10% of violation amount. If not paid in </a:t>
            </a:r>
            <a:r>
              <a:rPr lang="en-US" dirty="0" smtClean="0"/>
              <a:t>2 </a:t>
            </a:r>
            <a:r>
              <a:rPr lang="en-US" dirty="0"/>
              <a:t>weeks, you refile, this time for 15% of original amount. You slowly increase the remedy amount</a:t>
            </a:r>
          </a:p>
        </p:txBody>
      </p:sp>
    </p:spTree>
    <p:extLst>
      <p:ext uri="{BB962C8B-B14F-4D97-AF65-F5344CB8AC3E}">
        <p14:creationId xmlns:p14="http://schemas.microsoft.com/office/powerpoint/2010/main" val="23598449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BCAB2-2C66-D179-9817-F61558A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Remedies as a Tactic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2E9E-B6AA-5AC5-98AB-092DE94D5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Example 2: Same core violation. You Settled a Grievance for $500 and Management has not paid it after 2 weeks. The settlement did not have enforcement. You file a Union Remedy  under Article 1 and ask for $100 paid to the Union and 10% of the original remedy. If not paid in 4 weeks, you refile, this time for $200 paid to the Union and 15% of original amount</a:t>
            </a:r>
          </a:p>
          <a:p>
            <a:r>
              <a:rPr lang="en-US" dirty="0"/>
              <a:t>Every Grievance should have a separate strategy to ‘win’. If Management fails to comply, settle, or pay you should file multiple Grievances for pressure </a:t>
            </a:r>
          </a:p>
          <a:p>
            <a:r>
              <a:rPr lang="en-US" dirty="0"/>
              <a:t>You want to select the appropriate Remedy type, follow the rules for it, and rewrite a new Grievance to prove the Settlement types violation</a:t>
            </a:r>
          </a:p>
        </p:txBody>
      </p:sp>
    </p:spTree>
    <p:extLst>
      <p:ext uri="{BB962C8B-B14F-4D97-AF65-F5344CB8AC3E}">
        <p14:creationId xmlns:p14="http://schemas.microsoft.com/office/powerpoint/2010/main" val="4259486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BCAB2-2C66-D179-9817-F61558A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Remedies as a Tactic Part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2E9E-B6AA-5AC5-98AB-092DE94D5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Three main paths exist for recurring violation / non compliance Grievances. Each establishes a different type of harm</a:t>
            </a:r>
          </a:p>
          <a:p>
            <a:r>
              <a:rPr lang="en-US" dirty="0"/>
              <a:t>The first Grievance is over Managements harm to the APWU</a:t>
            </a:r>
          </a:p>
          <a:p>
            <a:r>
              <a:rPr lang="en-US" b="1" dirty="0"/>
              <a:t>Union Remedy:</a:t>
            </a:r>
          </a:p>
          <a:p>
            <a:r>
              <a:rPr lang="en-US" dirty="0"/>
              <a:t>Via Article 1, Maybe 5. </a:t>
            </a:r>
          </a:p>
          <a:p>
            <a:r>
              <a:rPr lang="en-US" dirty="0"/>
              <a:t>Argument Examples: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Management is intentionally interfering with the Unions ability to organize, maintain membership, and represent its members by not honoring settlements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Management is reduces and weakens the Unions standing with the membership by not complying with Settlement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USPS has punitively forced the APWU to expend additional resources to pursue remedies which are unnecessary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2977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BCAB2-2C66-D179-9817-F61558A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Remedies as a Tactic Part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2E9E-B6AA-5AC5-98AB-092DE94D5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Your second Grievance would be for Managements failure to comply with the Previous Settlement</a:t>
            </a:r>
          </a:p>
          <a:p>
            <a:r>
              <a:rPr lang="en-US" b="1" dirty="0"/>
              <a:t>Compensatory Remedy:</a:t>
            </a:r>
          </a:p>
          <a:p>
            <a:r>
              <a:rPr lang="en-US" dirty="0"/>
              <a:t>Via Article 15 </a:t>
            </a:r>
          </a:p>
          <a:p>
            <a:r>
              <a:rPr lang="en-US" dirty="0"/>
              <a:t>Argument Examples: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Management is required via Article 15.4 to promote lowest level resolution, and failing to comply makes this improbable if not impossible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Article 15 requires that Arbitrations are final and binding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Article 15 mandates that Managements designee has the authority to settle, and non compliance indicates they did not have such authority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979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BCAB2-2C66-D179-9817-F61558A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Remedies as a Tactic Part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2E9E-B6AA-5AC5-98AB-092DE94D5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third Grievance is a Hostile Work Environment due to Management creating unrest on the workroom floor </a:t>
            </a:r>
          </a:p>
          <a:p>
            <a:r>
              <a:rPr lang="en-US" b="1" dirty="0"/>
              <a:t>Compensatory Remedy </a:t>
            </a:r>
          </a:p>
          <a:p>
            <a:r>
              <a:rPr lang="en-US" dirty="0"/>
              <a:t>Via Article 14, 15, 19. Possibly Article 1, 5</a:t>
            </a:r>
          </a:p>
          <a:p>
            <a:r>
              <a:rPr lang="en-US" dirty="0"/>
              <a:t>Argument Examples: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Management is intentionally creating distrust, unrest and hostility via noncompliance required by Article 15 between APWU Members and Management which violates 14 and 19 (ELM)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Management is pitting the Membership against the APWU by making them appear ineffective violating 14 and 19, and potentially 1 and 5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9470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BCAB2-2C66-D179-9817-F61558A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Remedies as a Tactic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C62E9E-B6AA-5AC5-98AB-092DE94D5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Once you understand how Arbitrators typically settle each Grievance type, you can then use that to your advantage </a:t>
            </a:r>
          </a:p>
          <a:p>
            <a:r>
              <a:rPr lang="en-US" dirty="0"/>
              <a:t>Stewards are commonly taught to use the multi-Grievance Strategy as some region’s NBA prefer this strategy</a:t>
            </a:r>
          </a:p>
          <a:p>
            <a:r>
              <a:rPr lang="en-US" dirty="0"/>
              <a:t>You do not need to use multiple Grievances, or a ladder method for your Grievances – but you must prove the Remedy you request is appropriate </a:t>
            </a:r>
          </a:p>
          <a:p>
            <a:r>
              <a:rPr lang="en-US" dirty="0"/>
              <a:t>If you choose to do one Grievance, you must establish a nexus between each violation and each portion of your requested Remedy 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646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</a:t>
            </a:r>
          </a:p>
        </p:txBody>
      </p:sp>
    </p:spTree>
    <p:extLst>
      <p:ext uri="{BB962C8B-B14F-4D97-AF65-F5344CB8AC3E}">
        <p14:creationId xmlns:p14="http://schemas.microsoft.com/office/powerpoint/2010/main" val="12008475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Arbitration is Complicated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Stewards, we often view Arbitration as a powerful tool we can use to win. It is not until you have more experience with Arbitrations that you realize this is not true</a:t>
            </a:r>
          </a:p>
          <a:p>
            <a:r>
              <a:rPr lang="en-US" dirty="0"/>
              <a:t>Arbitrators are the final enforcement mechanism of our Contract using legal standards</a:t>
            </a:r>
          </a:p>
          <a:p>
            <a:r>
              <a:rPr lang="en-US" dirty="0"/>
              <a:t>Arbitrators are hired and paid for by both sides and do seek being rehired</a:t>
            </a:r>
          </a:p>
          <a:p>
            <a:r>
              <a:rPr lang="en-US" dirty="0"/>
              <a:t>Arbitrators </a:t>
            </a:r>
            <a:r>
              <a:rPr lang="en-US" dirty="0" smtClean="0"/>
              <a:t>may </a:t>
            </a:r>
            <a:r>
              <a:rPr lang="en-US" dirty="0"/>
              <a:t>default to a 50/50 win ratio for both sides to ensure rehiring </a:t>
            </a:r>
          </a:p>
          <a:p>
            <a:r>
              <a:rPr lang="en-US" dirty="0"/>
              <a:t>Arbitrations can cost thousands per case just to hire the Arbitrator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153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this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information can be overwhelming as it condenses principles from thousands of Arbitrations</a:t>
            </a:r>
          </a:p>
          <a:p>
            <a:r>
              <a:rPr lang="en-US" dirty="0"/>
              <a:t>What you should take from this are five things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not rely on an Arbitrator to do ‘what is right’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not appeal Grievances you have not proven the violation and the harm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Before sending something important up to Arbitration, try to get a lower settlement which confirms the violation or orders a Cease and Desist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All Settlements you write should be clear, enforceable, and specific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If you do everything right and lose, do not take it personally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0490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Grievance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have a website I made with custom forms, training books, hard to find USPS books, etc. I personally made it for when I help Stewards from across the Country and so I can access things when I am traveling or at a different computer: </a:t>
            </a:r>
          </a:p>
          <a:p>
            <a:r>
              <a:rPr lang="en-US" dirty="0">
                <a:hlinkClick r:id="rId2"/>
              </a:rPr>
              <a:t>https://apwusteward.com/</a:t>
            </a:r>
            <a:endParaRPr lang="en-US" dirty="0"/>
          </a:p>
          <a:p>
            <a:r>
              <a:rPr lang="en-US" dirty="0"/>
              <a:t>Various APWU and USPS forms, training books, and issue specific guidance:</a:t>
            </a:r>
          </a:p>
          <a:p>
            <a:r>
              <a:rPr lang="en-US" dirty="0">
                <a:hlinkClick r:id="rId3"/>
              </a:rPr>
              <a:t>https://www.apwu480.org/forms.php</a:t>
            </a:r>
            <a:endParaRPr lang="en-US" dirty="0"/>
          </a:p>
          <a:p>
            <a:r>
              <a:rPr lang="en-US" dirty="0"/>
              <a:t>Jeff </a:t>
            </a:r>
            <a:r>
              <a:rPr lang="en-US" dirty="0" err="1"/>
              <a:t>Kehlert</a:t>
            </a:r>
            <a:r>
              <a:rPr lang="en-US" dirty="0"/>
              <a:t> Training Manuals (Basis for West Virginia Training):</a:t>
            </a:r>
          </a:p>
          <a:p>
            <a:r>
              <a:rPr lang="en-US" dirty="0">
                <a:hlinkClick r:id="rId4"/>
              </a:rPr>
              <a:t>https://www.21cpw.com/?s=Book+Strategy+Series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992596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885</TotalTime>
  <Words>5244</Words>
  <Application>Microsoft Office PowerPoint</Application>
  <PresentationFormat>On-screen Show (4:3)</PresentationFormat>
  <Paragraphs>414</Paragraphs>
  <Slides>61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Thatch</vt:lpstr>
      <vt:lpstr>Acrobat Document</vt:lpstr>
      <vt:lpstr>R E M E D Y </vt:lpstr>
      <vt:lpstr>Sources / References</vt:lpstr>
      <vt:lpstr>Introduction</vt:lpstr>
      <vt:lpstr>Back to Basics</vt:lpstr>
      <vt:lpstr>Remedy vs Settlement </vt:lpstr>
      <vt:lpstr>What Prevents Successful Remedies</vt:lpstr>
      <vt:lpstr>Arbitration Limits</vt:lpstr>
      <vt:lpstr>Two Elements of a Winning Remedy</vt:lpstr>
      <vt:lpstr>Common Scenarios #1</vt:lpstr>
      <vt:lpstr>Common Scenarios #2</vt:lpstr>
      <vt:lpstr>What to learn from Examples</vt:lpstr>
      <vt:lpstr>Where Do We Go Wrong?</vt:lpstr>
      <vt:lpstr>Getting to a Winning Settlement</vt:lpstr>
      <vt:lpstr>The Strategy of a CBA Remedy</vt:lpstr>
      <vt:lpstr>The Strategy of a Non CBA Remedy</vt:lpstr>
      <vt:lpstr>Existing Language </vt:lpstr>
      <vt:lpstr>No Remedy / No Enforcement</vt:lpstr>
      <vt:lpstr>Language Example – 3971s</vt:lpstr>
      <vt:lpstr>The Settlement Ladder - Pretext</vt:lpstr>
      <vt:lpstr>The Settlement Ladder – The Steps</vt:lpstr>
      <vt:lpstr>Settlement Ladder</vt:lpstr>
      <vt:lpstr>Why Ladder? </vt:lpstr>
      <vt:lpstr>Third Grievance Remedy</vt:lpstr>
      <vt:lpstr>The Words We Use</vt:lpstr>
      <vt:lpstr>The Intent of Your Settlements</vt:lpstr>
      <vt:lpstr>Common Settlement Language</vt:lpstr>
      <vt:lpstr>Common Language Issues </vt:lpstr>
      <vt:lpstr>What Term Fits Best? (It’s a trick question)</vt:lpstr>
      <vt:lpstr>What Term Fits Best? Part 2</vt:lpstr>
      <vt:lpstr>Common Settlement Phrases</vt:lpstr>
      <vt:lpstr>Common Phrase Issues</vt:lpstr>
      <vt:lpstr>Choosing Better Words</vt:lpstr>
      <vt:lpstr>How to Decide Terminology </vt:lpstr>
      <vt:lpstr>What NOT to Say</vt:lpstr>
      <vt:lpstr>Managements Word Choice</vt:lpstr>
      <vt:lpstr>Issues with Managements Words</vt:lpstr>
      <vt:lpstr>Arbitration Remedies</vt:lpstr>
      <vt:lpstr>A Pre-Amble to Awards</vt:lpstr>
      <vt:lpstr>8 Common Types of Arbitration Remedies</vt:lpstr>
      <vt:lpstr>Make Whole Remedy</vt:lpstr>
      <vt:lpstr>Language Remedy</vt:lpstr>
      <vt:lpstr>Interest Award Remedy</vt:lpstr>
      <vt:lpstr>Redress Cease and Desist Award</vt:lpstr>
      <vt:lpstr>Remedies Not Requested </vt:lpstr>
      <vt:lpstr>Punitive Award</vt:lpstr>
      <vt:lpstr>Compensatory Award</vt:lpstr>
      <vt:lpstr>Union Award</vt:lpstr>
      <vt:lpstr>How to Use Arbitration Remedies</vt:lpstr>
      <vt:lpstr>What Good Awards Have in Common</vt:lpstr>
      <vt:lpstr>When to Cite Arbitrations </vt:lpstr>
      <vt:lpstr>Citing Arbitrations </vt:lpstr>
      <vt:lpstr>Using Remedies as a Tactic</vt:lpstr>
      <vt:lpstr>Using Remedies as a Tactic Part 2</vt:lpstr>
      <vt:lpstr>Using Remedies as a Tactic Part 3</vt:lpstr>
      <vt:lpstr>Using Remedies as a Tactic Part 4</vt:lpstr>
      <vt:lpstr>Using Remedies as a Tactic Part 5</vt:lpstr>
      <vt:lpstr>Remedies as a Tactic</vt:lpstr>
      <vt:lpstr>Final Thoughts</vt:lpstr>
      <vt:lpstr>Arbitration is Complicated </vt:lpstr>
      <vt:lpstr>Using this Information</vt:lpstr>
      <vt:lpstr>More Grievance Help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Settlements and Remedies in the APWU</dc:title>
  <dc:creator>Eric Chornoby</dc:creator>
  <cp:lastModifiedBy>Eric Chornoby</cp:lastModifiedBy>
  <cp:revision>66</cp:revision>
  <dcterms:created xsi:type="dcterms:W3CDTF">2024-08-23T20:41:40Z</dcterms:created>
  <dcterms:modified xsi:type="dcterms:W3CDTF">2024-12-17T20:59:02Z</dcterms:modified>
</cp:coreProperties>
</file>