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8"/>
  </p:notesMasterIdLst>
  <p:sldIdLst>
    <p:sldId id="256" r:id="rId2"/>
    <p:sldId id="258" r:id="rId3"/>
    <p:sldId id="257" r:id="rId4"/>
    <p:sldId id="259" r:id="rId5"/>
    <p:sldId id="361" r:id="rId6"/>
    <p:sldId id="261" r:id="rId7"/>
    <p:sldId id="268" r:id="rId8"/>
    <p:sldId id="331" r:id="rId9"/>
    <p:sldId id="262" r:id="rId10"/>
    <p:sldId id="263" r:id="rId11"/>
    <p:sldId id="264" r:id="rId12"/>
    <p:sldId id="332" r:id="rId13"/>
    <p:sldId id="265" r:id="rId14"/>
    <p:sldId id="266" r:id="rId15"/>
    <p:sldId id="318" r:id="rId16"/>
    <p:sldId id="276" r:id="rId17"/>
    <p:sldId id="267" r:id="rId18"/>
    <p:sldId id="270" r:id="rId19"/>
    <p:sldId id="271" r:id="rId20"/>
    <p:sldId id="273" r:id="rId21"/>
    <p:sldId id="275" r:id="rId22"/>
    <p:sldId id="278" r:id="rId23"/>
    <p:sldId id="281" r:id="rId24"/>
    <p:sldId id="328" r:id="rId25"/>
    <p:sldId id="324" r:id="rId26"/>
    <p:sldId id="326" r:id="rId27"/>
    <p:sldId id="327" r:id="rId28"/>
    <p:sldId id="279" r:id="rId29"/>
    <p:sldId id="282" r:id="rId30"/>
    <p:sldId id="283" r:id="rId31"/>
    <p:sldId id="284" r:id="rId32"/>
    <p:sldId id="285" r:id="rId33"/>
    <p:sldId id="286" r:id="rId34"/>
    <p:sldId id="319" r:id="rId35"/>
    <p:sldId id="320" r:id="rId36"/>
    <p:sldId id="329" r:id="rId37"/>
    <p:sldId id="321" r:id="rId38"/>
    <p:sldId id="287" r:id="rId39"/>
    <p:sldId id="288" r:id="rId40"/>
    <p:sldId id="317" r:id="rId41"/>
    <p:sldId id="333" r:id="rId42"/>
    <p:sldId id="280" r:id="rId43"/>
    <p:sldId id="289" r:id="rId44"/>
    <p:sldId id="290" r:id="rId45"/>
    <p:sldId id="291" r:id="rId46"/>
    <p:sldId id="292" r:id="rId47"/>
    <p:sldId id="315" r:id="rId48"/>
    <p:sldId id="316" r:id="rId49"/>
    <p:sldId id="325" r:id="rId50"/>
    <p:sldId id="294" r:id="rId51"/>
    <p:sldId id="293" r:id="rId52"/>
    <p:sldId id="334" r:id="rId53"/>
    <p:sldId id="335" r:id="rId54"/>
    <p:sldId id="336" r:id="rId55"/>
    <p:sldId id="337" r:id="rId56"/>
    <p:sldId id="338" r:id="rId57"/>
    <p:sldId id="339" r:id="rId58"/>
    <p:sldId id="341" r:id="rId59"/>
    <p:sldId id="342" r:id="rId60"/>
    <p:sldId id="343" r:id="rId61"/>
    <p:sldId id="344" r:id="rId62"/>
    <p:sldId id="345" r:id="rId63"/>
    <p:sldId id="348" r:id="rId64"/>
    <p:sldId id="349" r:id="rId65"/>
    <p:sldId id="350" r:id="rId66"/>
    <p:sldId id="351" r:id="rId67"/>
    <p:sldId id="352" r:id="rId68"/>
    <p:sldId id="353" r:id="rId69"/>
    <p:sldId id="358" r:id="rId70"/>
    <p:sldId id="354" r:id="rId71"/>
    <p:sldId id="359" r:id="rId72"/>
    <p:sldId id="356" r:id="rId73"/>
    <p:sldId id="357" r:id="rId74"/>
    <p:sldId id="360" r:id="rId75"/>
    <p:sldId id="346" r:id="rId76"/>
    <p:sldId id="362" r:id="rId7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900" y="28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3A6E72-6F40-4A2B-8ECF-CA39B7772E5A}" type="datetimeFigureOut">
              <a:rPr lang="en-US" smtClean="0"/>
              <a:t>2/18/2025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029A8D-8F22-48DB-963F-EA048CD91AFA}" type="slidenum">
              <a:rPr lang="en-US" smtClean="0"/>
              <a:t>‹#›</a:t>
            </a:fld>
            <a:endParaRPr lang="en-US"/>
          </a:p>
        </p:txBody>
      </p:sp>
    </p:spTree>
    <p:extLst>
      <p:ext uri="{BB962C8B-B14F-4D97-AF65-F5344CB8AC3E}">
        <p14:creationId xmlns:p14="http://schemas.microsoft.com/office/powerpoint/2010/main" val="4189306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pPr eaLnBrk="1" latinLnBrk="0" hangingPunct="1"/>
            <a:fld id="{43B7C1CB-47D2-448C-BFA0-25FB7E3ACF72}" type="datetime1">
              <a:rPr lang="en-US" smtClean="0"/>
              <a:t>2/18/2025</a:t>
            </a:fld>
            <a:endParaRPr lang="en-US"/>
          </a:p>
        </p:txBody>
      </p:sp>
      <p:sp>
        <p:nvSpPr>
          <p:cNvPr id="17" name="Footer Placeholder 16"/>
          <p:cNvSpPr>
            <a:spLocks noGrp="1"/>
          </p:cNvSpPr>
          <p:nvPr>
            <p:ph type="ftr" sz="quarter" idx="11"/>
          </p:nvPr>
        </p:nvSpPr>
        <p:spPr/>
        <p:txBody>
          <a:bodyPr/>
          <a:lstStyle/>
          <a:p>
            <a:endParaRPr kumimoji="0" lang="en-US"/>
          </a:p>
        </p:txBody>
      </p:sp>
      <p:sp>
        <p:nvSpPr>
          <p:cNvPr id="29" name="Slide Number Placeholder 28"/>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eaLnBrk="1" latinLnBrk="0" hangingPunct="1"/>
            <a:fld id="{16AACCEF-8263-4CD3-A3CD-37090341CCD4}" type="datetime1">
              <a:rPr lang="en-US" smtClean="0"/>
              <a:t>2/18/2025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eaLnBrk="1" latinLnBrk="0" hangingPunct="1"/>
            <a:fld id="{49AE6247-4CBF-4E53-BD92-AEB3509EA345}" type="datetime1">
              <a:rPr lang="en-US" smtClean="0"/>
              <a:t>2/18/2025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a:xfrm>
            <a:off x="7924800" y="6416675"/>
            <a:ext cx="762000" cy="365125"/>
          </a:xfrm>
        </p:spPr>
        <p:txBody>
          <a:bodyPr/>
          <a:lstStyle/>
          <a:p>
            <a:fld id="{69E29E33-B620-47F9-BB04-8846C2A5AFCC}" type="slidenum">
              <a:rPr kumimoji="0" lang="en-US" smtClean="0"/>
              <a:pPr eaLnBrk="1" latinLnBrk="0" hangingPunct="1"/>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eaLnBrk="1" latinLnBrk="0" hangingPunct="1"/>
            <a:fld id="{814DF8EF-4F45-4D30-B9DC-505469B6712A}" type="datetime1">
              <a:rPr lang="en-US" smtClean="0"/>
              <a:t>2/18/2025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eaLnBrk="1" latinLnBrk="0" hangingPunct="1"/>
            <a:fld id="{32E74860-8A0A-446F-AB20-8ED1E4F881B8}" type="datetime1">
              <a:rPr lang="en-US" smtClean="0"/>
              <a:t>2/18/2025</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eaLnBrk="1" latinLnBrk="0" hangingPunct="1"/>
            <a:fld id="{CF607570-F467-4553-970D-F233FC38B31E}" type="datetime1">
              <a:rPr lang="en-US" smtClean="0"/>
              <a:t>2/18/2025</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507D800D-6C8A-4F76-A4B6-B6ADA12C8351}" type="datetime1">
              <a:rPr lang="en-US" smtClean="0"/>
              <a:t>2/18/2025</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eaLnBrk="1" latinLnBrk="0" hangingPunct="1"/>
            <a:fld id="{807B5475-1E93-4377-832E-0A123A6F7592}" type="datetime1">
              <a:rPr lang="en-US" smtClean="0"/>
              <a:t>2/18/2025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eaLnBrk="1" latinLnBrk="0" hangingPunct="1"/>
            <a:fld id="{D82B4BE5-CA01-402F-AC1E-2933537F51D3}" type="datetime1">
              <a:rPr lang="en-US" smtClean="0"/>
              <a:t>2/18/2025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eaLnBrk="1" latinLnBrk="0" hangingPunct="1"/>
            <a:fld id="{45EC97D2-D877-4ACA-989C-A2EC92115953}" type="datetime1">
              <a:rPr lang="en-US" smtClean="0"/>
              <a:t>2/18/2025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eaLnBrk="1" latinLnBrk="0" hangingPunct="1"/>
            <a:fld id="{19ADF4AB-2A69-4054-BA94-F981687FA8C2}" type="datetime1">
              <a:rPr lang="en-US" smtClean="0"/>
              <a:t>2/18/2025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eaLnBrk="1" latinLnBrk="0" hangingPunct="1"/>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eaLnBrk="1" latinLnBrk="0" hangingPunct="1"/>
            <a:fld id="{C4F0C3D0-999A-4E4A-BCF0-49A98B4CA195}" type="datetime1">
              <a:rPr lang="en-US" smtClean="0"/>
              <a:t>2/18/2025</a:t>
            </a:fld>
            <a:endParaRPr lang="en-US">
              <a:solidFill>
                <a:schemeClr val="tx1">
                  <a:shade val="50000"/>
                </a:schemeClr>
              </a:solidFill>
            </a:endParaRP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kumimoji="0" lang="en-US">
              <a:solidFill>
                <a:schemeClr val="tx1">
                  <a:shade val="50000"/>
                </a:schemeClr>
              </a:solidFill>
            </a:endParaRP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69E29E33-B620-47F9-BB04-8846C2A5AFCC}" type="slidenum">
              <a:rPr kumimoji="0" lang="en-US" smtClean="0"/>
              <a:pPr eaLnBrk="1" latinLnBrk="0" hangingPunct="1"/>
              <a:t>‹#›</a:t>
            </a:fld>
            <a:endParaRPr kumimoji="0" lang="en-US" dirty="0">
              <a:solidFill>
                <a:schemeClr val="tx1">
                  <a:shade val="50000"/>
                </a:schemeClr>
              </a:solidFill>
            </a:endParaRPr>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 I L E N T</a:t>
            </a:r>
          </a:p>
        </p:txBody>
      </p:sp>
      <p:sp>
        <p:nvSpPr>
          <p:cNvPr id="3" name="Subtitle 2"/>
          <p:cNvSpPr>
            <a:spLocks noGrp="1"/>
          </p:cNvSpPr>
          <p:nvPr>
            <p:ph type="subTitle" idx="1"/>
          </p:nvPr>
        </p:nvSpPr>
        <p:spPr/>
        <p:txBody>
          <a:bodyPr>
            <a:normAutofit/>
          </a:bodyPr>
          <a:lstStyle/>
          <a:p>
            <a:r>
              <a:rPr lang="en-US" dirty="0"/>
              <a:t>Using Past Practice &amp; Article 5</a:t>
            </a:r>
          </a:p>
          <a:p>
            <a:r>
              <a:rPr lang="en-US" dirty="0"/>
              <a:t>By Eric Chornoby</a:t>
            </a:r>
          </a:p>
          <a:p>
            <a:r>
              <a:rPr lang="en-US" dirty="0"/>
              <a:t>480-481 Area Local </a:t>
            </a:r>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1</a:t>
            </a:fld>
            <a:endParaRPr kumimoji="0" lang="en-US"/>
          </a:p>
        </p:txBody>
      </p:sp>
    </p:spTree>
    <p:extLst>
      <p:ext uri="{BB962C8B-B14F-4D97-AF65-F5344CB8AC3E}">
        <p14:creationId xmlns:p14="http://schemas.microsoft.com/office/powerpoint/2010/main" val="3522389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Covered</a:t>
            </a:r>
          </a:p>
        </p:txBody>
      </p:sp>
      <p:sp>
        <p:nvSpPr>
          <p:cNvPr id="3" name="Content Placeholder 2"/>
          <p:cNvSpPr>
            <a:spLocks noGrp="1"/>
          </p:cNvSpPr>
          <p:nvPr>
            <p:ph idx="1"/>
          </p:nvPr>
        </p:nvSpPr>
        <p:spPr/>
        <p:txBody>
          <a:bodyPr>
            <a:normAutofit fontScale="70000" lnSpcReduction="20000"/>
          </a:bodyPr>
          <a:lstStyle/>
          <a:p>
            <a:pPr marL="651510" indent="-514350">
              <a:buFont typeface="+mj-lt"/>
              <a:buAutoNum type="arabicPeriod"/>
            </a:pPr>
            <a:r>
              <a:rPr lang="en-US" dirty="0"/>
              <a:t>The Silent Contract</a:t>
            </a:r>
          </a:p>
          <a:p>
            <a:pPr marL="651510" indent="-514350">
              <a:buFont typeface="+mj-lt"/>
              <a:buAutoNum type="arabicPeriod"/>
            </a:pPr>
            <a:r>
              <a:rPr lang="en-US" dirty="0"/>
              <a:t>Defining Past Practice</a:t>
            </a:r>
          </a:p>
          <a:p>
            <a:pPr marL="651510" indent="-514350">
              <a:buFont typeface="+mj-lt"/>
              <a:buAutoNum type="arabicPeriod"/>
            </a:pPr>
            <a:r>
              <a:rPr lang="en-US" dirty="0"/>
              <a:t>JCIM vs CBA</a:t>
            </a:r>
          </a:p>
          <a:p>
            <a:pPr marL="651510" indent="-514350">
              <a:buFont typeface="+mj-lt"/>
              <a:buAutoNum type="arabicPeriod"/>
            </a:pPr>
            <a:r>
              <a:rPr lang="en-US" dirty="0"/>
              <a:t>CBA Article 5</a:t>
            </a:r>
          </a:p>
          <a:p>
            <a:pPr marL="651510" indent="-514350">
              <a:buFont typeface="+mj-lt"/>
              <a:buAutoNum type="arabicPeriod"/>
            </a:pPr>
            <a:r>
              <a:rPr lang="en-US" dirty="0"/>
              <a:t>Mandatory Bargaining Items</a:t>
            </a:r>
          </a:p>
          <a:p>
            <a:pPr marL="651510" indent="-514350">
              <a:buFont typeface="+mj-lt"/>
              <a:buAutoNum type="arabicPeriod"/>
            </a:pPr>
            <a:r>
              <a:rPr lang="en-US" dirty="0"/>
              <a:t>Permissive Bargaining Items</a:t>
            </a:r>
          </a:p>
          <a:p>
            <a:pPr marL="651510" indent="-514350">
              <a:buFont typeface="+mj-lt"/>
              <a:buAutoNum type="arabicPeriod"/>
            </a:pPr>
            <a:r>
              <a:rPr lang="en-US" dirty="0"/>
              <a:t>JCIM Article 5</a:t>
            </a:r>
          </a:p>
          <a:p>
            <a:pPr marL="651510" indent="-514350">
              <a:buFont typeface="+mj-lt"/>
              <a:buAutoNum type="arabicPeriod"/>
            </a:pPr>
            <a:r>
              <a:rPr lang="en-US" dirty="0"/>
              <a:t>Three Primary Functions</a:t>
            </a:r>
          </a:p>
          <a:p>
            <a:pPr marL="651510" indent="-514350">
              <a:buFont typeface="+mj-lt"/>
              <a:buAutoNum type="arabicPeriod"/>
            </a:pPr>
            <a:r>
              <a:rPr lang="en-US" dirty="0"/>
              <a:t>The Four Elements</a:t>
            </a:r>
          </a:p>
          <a:p>
            <a:pPr marL="651510" indent="-514350">
              <a:buFont typeface="+mj-lt"/>
              <a:buAutoNum type="arabicPeriod"/>
            </a:pPr>
            <a:r>
              <a:rPr lang="en-US" dirty="0"/>
              <a:t>How to Change a Past Practice</a:t>
            </a:r>
          </a:p>
          <a:p>
            <a:pPr marL="651510" indent="-514350">
              <a:buFont typeface="+mj-lt"/>
              <a:buAutoNum type="arabicPeriod"/>
            </a:pPr>
            <a:r>
              <a:rPr lang="en-US" dirty="0"/>
              <a:t>Past Practice Grievances</a:t>
            </a:r>
          </a:p>
          <a:p>
            <a:pPr marL="651510" indent="-514350">
              <a:buFont typeface="+mj-lt"/>
              <a:buAutoNum type="arabicPeriod"/>
            </a:pPr>
            <a:r>
              <a:rPr lang="en-US" dirty="0"/>
              <a:t>Examples</a:t>
            </a:r>
          </a:p>
          <a:p>
            <a:pPr marL="651510" indent="-514350">
              <a:buFont typeface="+mj-lt"/>
              <a:buAutoNum type="arabicPeriod"/>
            </a:pPr>
            <a:r>
              <a:rPr lang="en-US" dirty="0"/>
              <a:t>Where We Disagree</a:t>
            </a:r>
          </a:p>
          <a:p>
            <a:pPr marL="651510" indent="-514350">
              <a:buFont typeface="+mj-lt"/>
              <a:buAutoNum type="arabicPeriod"/>
            </a:pPr>
            <a:r>
              <a:rPr lang="en-US" dirty="0"/>
              <a:t>Arbitration Examples</a:t>
            </a:r>
          </a:p>
          <a:p>
            <a:pPr marL="651510" indent="-514350">
              <a:buFont typeface="+mj-lt"/>
              <a:buAutoNum type="arabicPeriod"/>
            </a:pPr>
            <a:endParaRPr lang="en-US" dirty="0"/>
          </a:p>
          <a:p>
            <a:pPr marL="651510" indent="-514350">
              <a:buFont typeface="+mj-lt"/>
              <a:buAutoNum type="arabicPeriod"/>
            </a:pPr>
            <a:endParaRPr lang="en-US" dirty="0"/>
          </a:p>
          <a:p>
            <a:pPr marL="651510" indent="-514350">
              <a:buFont typeface="+mj-lt"/>
              <a:buAutoNum type="arabicPeriod"/>
            </a:pPr>
            <a:endParaRPr lang="en-US" dirty="0"/>
          </a:p>
        </p:txBody>
      </p:sp>
      <p:sp>
        <p:nvSpPr>
          <p:cNvPr id="6" name="Content Placeholder 5"/>
          <p:cNvSpPr>
            <a:spLocks noGrp="1"/>
          </p:cNvSpPr>
          <p:nvPr>
            <p:ph sz="quarter" idx="4294967295"/>
          </p:nvPr>
        </p:nvSpPr>
        <p:spPr>
          <a:xfrm>
            <a:off x="5102225" y="2362200"/>
            <a:ext cx="4041775" cy="3763963"/>
          </a:xfrm>
        </p:spPr>
        <p:txBody>
          <a:bodyPr>
            <a:normAutofit/>
          </a:bodyPr>
          <a:lstStyle/>
          <a:p>
            <a:pPr marL="594360" indent="-457200">
              <a:buFont typeface="+mj-lt"/>
              <a:buAutoNum type="arabicPeriod"/>
            </a:pPr>
            <a:endParaRPr lang="en-US" dirty="0"/>
          </a:p>
          <a:p>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2</a:t>
            </a:fld>
            <a:endParaRPr kumimoji="0" lang="en-US"/>
          </a:p>
        </p:txBody>
      </p:sp>
    </p:spTree>
    <p:extLst>
      <p:ext uri="{BB962C8B-B14F-4D97-AF65-F5344CB8AC3E}">
        <p14:creationId xmlns:p14="http://schemas.microsoft.com/office/powerpoint/2010/main" val="3504978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 Sources</a:t>
            </a:r>
          </a:p>
        </p:txBody>
      </p:sp>
      <p:sp>
        <p:nvSpPr>
          <p:cNvPr id="3" name="Content Placeholder 2"/>
          <p:cNvSpPr>
            <a:spLocks noGrp="1"/>
          </p:cNvSpPr>
          <p:nvPr>
            <p:ph idx="1"/>
          </p:nvPr>
        </p:nvSpPr>
        <p:spPr/>
        <p:txBody>
          <a:bodyPr>
            <a:normAutofit fontScale="70000" lnSpcReduction="20000"/>
          </a:bodyPr>
          <a:lstStyle/>
          <a:p>
            <a:r>
              <a:rPr lang="en-US" dirty="0"/>
              <a:t>Practice and Procedure in Labor Arbitration by Owen </a:t>
            </a:r>
            <a:r>
              <a:rPr lang="en-US" dirty="0" err="1"/>
              <a:t>Fairweather</a:t>
            </a:r>
            <a:endParaRPr lang="en-US" dirty="0"/>
          </a:p>
          <a:p>
            <a:r>
              <a:rPr lang="en-US" dirty="0"/>
              <a:t>How to Prepare and Present a Labor Arbitration Case by Charles S. </a:t>
            </a:r>
            <a:r>
              <a:rPr lang="en-US" dirty="0" err="1"/>
              <a:t>Loughran</a:t>
            </a:r>
            <a:endParaRPr lang="en-US" dirty="0"/>
          </a:p>
          <a:p>
            <a:r>
              <a:rPr lang="en-US" dirty="0"/>
              <a:t>How Arbitration Works by </a:t>
            </a:r>
            <a:r>
              <a:rPr lang="en-US" dirty="0" err="1"/>
              <a:t>Elkouri</a:t>
            </a:r>
            <a:endParaRPr lang="en-US" dirty="0"/>
          </a:p>
          <a:p>
            <a:r>
              <a:rPr lang="en-US" dirty="0"/>
              <a:t>Evidence in Arbitration by Marvin Hill</a:t>
            </a:r>
          </a:p>
          <a:p>
            <a:r>
              <a:rPr lang="en-US" dirty="0"/>
              <a:t>Black’s Law Dictionary by Henry Campbell Black</a:t>
            </a:r>
          </a:p>
          <a:p>
            <a:r>
              <a:rPr lang="en-US" dirty="0"/>
              <a:t>APWU Arbitrations</a:t>
            </a:r>
          </a:p>
          <a:p>
            <a:r>
              <a:rPr lang="en-US" dirty="0"/>
              <a:t>NALC Arbitrations</a:t>
            </a:r>
          </a:p>
          <a:p>
            <a:r>
              <a:rPr lang="en-US" dirty="0"/>
              <a:t>Non USPS Arbitrations</a:t>
            </a:r>
          </a:p>
          <a:p>
            <a:r>
              <a:rPr lang="en-US" dirty="0" err="1"/>
              <a:t>Kehlert</a:t>
            </a:r>
            <a:r>
              <a:rPr lang="en-US" dirty="0"/>
              <a:t> Training Manuals </a:t>
            </a:r>
          </a:p>
          <a:p>
            <a:r>
              <a:rPr lang="en-US" dirty="0"/>
              <a:t>Technical Assistant at Arbitrations</a:t>
            </a:r>
          </a:p>
          <a:p>
            <a:r>
              <a:rPr lang="en-US" dirty="0"/>
              <a:t>Judiciary Opinions</a:t>
            </a:r>
          </a:p>
          <a:p>
            <a:r>
              <a:rPr lang="en-US" dirty="0"/>
              <a:t>Precedent from 1000’s of Arbitrations, District Court, and Court of Appeal Decisions / Opinions</a:t>
            </a:r>
          </a:p>
          <a:p>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3</a:t>
            </a:fld>
            <a:endParaRPr kumimoji="0" lang="en-US"/>
          </a:p>
        </p:txBody>
      </p:sp>
    </p:spTree>
    <p:extLst>
      <p:ext uri="{BB962C8B-B14F-4D97-AF65-F5344CB8AC3E}">
        <p14:creationId xmlns:p14="http://schemas.microsoft.com/office/powerpoint/2010/main" val="2444643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lstStyle/>
          <a:p>
            <a:r>
              <a:rPr lang="en-US" dirty="0"/>
              <a:t>Who am I</a:t>
            </a:r>
          </a:p>
          <a:p>
            <a:r>
              <a:rPr lang="en-US" dirty="0"/>
              <a:t>Why I hate Training </a:t>
            </a:r>
          </a:p>
          <a:p>
            <a:r>
              <a:rPr lang="en-US" dirty="0"/>
              <a:t>What the Contract States</a:t>
            </a:r>
          </a:p>
          <a:p>
            <a:r>
              <a:rPr lang="en-US" dirty="0"/>
              <a:t>What the Contract does not State </a:t>
            </a:r>
          </a:p>
          <a:p>
            <a:r>
              <a:rPr lang="en-US" dirty="0"/>
              <a:t>The Most FRUSTRATING Provision for Members</a:t>
            </a:r>
          </a:p>
          <a:p>
            <a:r>
              <a:rPr lang="en-US" dirty="0"/>
              <a:t>My Beef with Past Practice</a:t>
            </a:r>
          </a:p>
          <a:p>
            <a:r>
              <a:rPr lang="en-US" dirty="0"/>
              <a:t>Using this Training</a:t>
            </a:r>
            <a:endParaRPr lang="en-US" b="1" dirty="0"/>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4</a:t>
            </a:fld>
            <a:endParaRPr kumimoji="0" lang="en-US"/>
          </a:p>
        </p:txBody>
      </p:sp>
    </p:spTree>
    <p:extLst>
      <p:ext uri="{BB962C8B-B14F-4D97-AF65-F5344CB8AC3E}">
        <p14:creationId xmlns:p14="http://schemas.microsoft.com/office/powerpoint/2010/main" val="129278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This Training</a:t>
            </a:r>
          </a:p>
        </p:txBody>
      </p:sp>
      <p:sp>
        <p:nvSpPr>
          <p:cNvPr id="3" name="Content Placeholder 2"/>
          <p:cNvSpPr>
            <a:spLocks noGrp="1"/>
          </p:cNvSpPr>
          <p:nvPr>
            <p:ph idx="1"/>
          </p:nvPr>
        </p:nvSpPr>
        <p:spPr/>
        <p:txBody>
          <a:bodyPr>
            <a:normAutofit fontScale="92500" lnSpcReduction="10000"/>
          </a:bodyPr>
          <a:lstStyle/>
          <a:p>
            <a:r>
              <a:rPr lang="en-US" dirty="0"/>
              <a:t>We remember information by ‘small chunking’ or connecting related facts/topics</a:t>
            </a:r>
          </a:p>
          <a:p>
            <a:r>
              <a:rPr lang="en-US" dirty="0"/>
              <a:t>We understand new information by learning, engaging, questioning, and then making connections to information we already know</a:t>
            </a:r>
          </a:p>
          <a:p>
            <a:r>
              <a:rPr lang="en-US" dirty="0"/>
              <a:t>This training is designed to start with the basics (Simple Definitions, the CBA, the JCIM, the NLRB) you may have read or know and building upon it so eventually everyone can apply the information – If you feel lost STOP me and ask questions! </a:t>
            </a:r>
          </a:p>
          <a:p>
            <a:r>
              <a:rPr lang="en-US" b="1" dirty="0"/>
              <a:t>With this in mind, lets dive into the Silent Contract</a:t>
            </a:r>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5</a:t>
            </a:fld>
            <a:endParaRPr kumimoji="0" lang="en-US"/>
          </a:p>
        </p:txBody>
      </p:sp>
      <p:sp>
        <p:nvSpPr>
          <p:cNvPr id="5" name="Footer Placeholder 4"/>
          <p:cNvSpPr>
            <a:spLocks noGrp="1"/>
          </p:cNvSpPr>
          <p:nvPr>
            <p:ph type="ftr" sz="quarter" idx="11"/>
          </p:nvPr>
        </p:nvSpPr>
        <p:spPr/>
        <p:txBody>
          <a:bodyPr/>
          <a:lstStyle/>
          <a:p>
            <a:r>
              <a:rPr kumimoji="0" lang="en-US"/>
              <a:t>Source: Oakland University, Cognitive Psychology, National Institute of Health</a:t>
            </a:r>
          </a:p>
        </p:txBody>
      </p:sp>
    </p:spTree>
    <p:extLst>
      <p:ext uri="{BB962C8B-B14F-4D97-AF65-F5344CB8AC3E}">
        <p14:creationId xmlns:p14="http://schemas.microsoft.com/office/powerpoint/2010/main" val="1102837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Silent Contract </a:t>
            </a:r>
          </a:p>
        </p:txBody>
      </p:sp>
      <p:sp>
        <p:nvSpPr>
          <p:cNvPr id="3" name="Content Placeholder 2"/>
          <p:cNvSpPr>
            <a:spLocks noGrp="1"/>
          </p:cNvSpPr>
          <p:nvPr>
            <p:ph idx="1"/>
          </p:nvPr>
        </p:nvSpPr>
        <p:spPr/>
        <p:txBody>
          <a:bodyPr>
            <a:normAutofit/>
          </a:bodyPr>
          <a:lstStyle/>
          <a:p>
            <a:r>
              <a:rPr lang="en-US" dirty="0"/>
              <a:t>No matter how much we negotiate, our Collective Bargaining Agreement can’t cover everything </a:t>
            </a:r>
          </a:p>
          <a:p>
            <a:r>
              <a:rPr lang="en-US" dirty="0"/>
              <a:t>When the Contract is ‘Silent’ the industrial standard is to treat ‘how things have been done’ as a part of the Contract </a:t>
            </a:r>
          </a:p>
          <a:p>
            <a:r>
              <a:rPr lang="en-US" dirty="0"/>
              <a:t>In 2004, the Silent Contract was incorporated into the JCIM </a:t>
            </a:r>
          </a:p>
          <a:p>
            <a:r>
              <a:rPr lang="en-US" dirty="0"/>
              <a:t>This ‘Silent Contract’ is often called ‘Past Practice’</a:t>
            </a:r>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6</a:t>
            </a:fld>
            <a:endParaRPr kumimoji="0" lang="en-US"/>
          </a:p>
        </p:txBody>
      </p:sp>
    </p:spTree>
    <p:extLst>
      <p:ext uri="{BB962C8B-B14F-4D97-AF65-F5344CB8AC3E}">
        <p14:creationId xmlns:p14="http://schemas.microsoft.com/office/powerpoint/2010/main" val="2639111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Defining Past Practice</a:t>
            </a:r>
          </a:p>
        </p:txBody>
      </p:sp>
      <p:sp>
        <p:nvSpPr>
          <p:cNvPr id="5" name="Content Placeholder 4"/>
          <p:cNvSpPr>
            <a:spLocks noGrp="1"/>
          </p:cNvSpPr>
          <p:nvPr>
            <p:ph idx="1"/>
          </p:nvPr>
        </p:nvSpPr>
        <p:spPr/>
        <p:txBody>
          <a:bodyPr>
            <a:normAutofit/>
          </a:bodyPr>
          <a:lstStyle/>
          <a:p>
            <a:r>
              <a:rPr lang="en-US" dirty="0"/>
              <a:t>Arbitrator Clair Duff has an easy definition of Past Practice </a:t>
            </a:r>
          </a:p>
          <a:p>
            <a:r>
              <a:rPr lang="en-US" dirty="0"/>
              <a:t>“Past Practice may be described as a pattern of conduct which has existed over [a period] of time and which has been known to the parties and not been objected to (American St. </a:t>
            </a:r>
            <a:r>
              <a:rPr lang="en-US" dirty="0" err="1"/>
              <a:t>Govain</a:t>
            </a:r>
            <a:r>
              <a:rPr lang="en-US" dirty="0"/>
              <a:t> Corp. 46 LA 920, 921)”</a:t>
            </a:r>
          </a:p>
          <a:p>
            <a:r>
              <a:rPr lang="en-US" b="1" dirty="0"/>
              <a:t>Using this definition,  Past Practice means any continued, non disputed, and public work standard</a:t>
            </a:r>
          </a:p>
          <a:p>
            <a:endParaRPr lang="en-US" dirty="0"/>
          </a:p>
        </p:txBody>
      </p:sp>
      <p:sp>
        <p:nvSpPr>
          <p:cNvPr id="3" name="Slide Number Placeholder 2"/>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7</a:t>
            </a:fld>
            <a:endParaRPr kumimoji="0" lang="en-US"/>
          </a:p>
        </p:txBody>
      </p:sp>
    </p:spTree>
    <p:extLst>
      <p:ext uri="{BB962C8B-B14F-4D97-AF65-F5344CB8AC3E}">
        <p14:creationId xmlns:p14="http://schemas.microsoft.com/office/powerpoint/2010/main" val="3841070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JCIM vs CBA</a:t>
            </a:r>
          </a:p>
        </p:txBody>
      </p:sp>
      <p:sp>
        <p:nvSpPr>
          <p:cNvPr id="5" name="Content Placeholder 4"/>
          <p:cNvSpPr>
            <a:spLocks noGrp="1"/>
          </p:cNvSpPr>
          <p:nvPr>
            <p:ph idx="1"/>
          </p:nvPr>
        </p:nvSpPr>
        <p:spPr/>
        <p:txBody>
          <a:bodyPr>
            <a:normAutofit fontScale="85000" lnSpcReduction="20000"/>
          </a:bodyPr>
          <a:lstStyle/>
          <a:p>
            <a:r>
              <a:rPr lang="en-US" dirty="0"/>
              <a:t>The CBA does not technically address Past Practice, the CBA addresses Unilateral Action in Article 5</a:t>
            </a:r>
          </a:p>
          <a:p>
            <a:r>
              <a:rPr lang="en-US" dirty="0"/>
              <a:t>Past Practice and Unilateral Action are not the same thing!</a:t>
            </a:r>
          </a:p>
          <a:p>
            <a:r>
              <a:rPr lang="en-US" dirty="0"/>
              <a:t>A Unilateral Action is any blanket change which Management makes without negotiation with the Union</a:t>
            </a:r>
          </a:p>
          <a:p>
            <a:r>
              <a:rPr lang="en-US" dirty="0"/>
              <a:t>A violation of Past Practice can be a Unilateral Action, but you can have a Unilateral Action which does not violate Past Practice</a:t>
            </a:r>
          </a:p>
          <a:p>
            <a:r>
              <a:rPr lang="en-US" dirty="0"/>
              <a:t>Example: Management can introduce rules for a new machine which they did not negotiate with the Union on, this can violate the CBA (Unilateral Action) but not the JCIM (Past Practice)</a:t>
            </a:r>
          </a:p>
          <a:p>
            <a:pPr marL="137160" indent="0">
              <a:buNone/>
            </a:pPr>
            <a:endParaRPr lang="en-US" dirty="0"/>
          </a:p>
          <a:p>
            <a:endParaRPr lang="en-US" b="1" dirty="0"/>
          </a:p>
        </p:txBody>
      </p:sp>
      <p:sp>
        <p:nvSpPr>
          <p:cNvPr id="3" name="Slide Number Placeholder 2"/>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8</a:t>
            </a:fld>
            <a:endParaRPr kumimoji="0" lang="en-US"/>
          </a:p>
        </p:txBody>
      </p:sp>
    </p:spTree>
    <p:extLst>
      <p:ext uri="{BB962C8B-B14F-4D97-AF65-F5344CB8AC3E}">
        <p14:creationId xmlns:p14="http://schemas.microsoft.com/office/powerpoint/2010/main" val="2674136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CBA Article 5</a:t>
            </a:r>
          </a:p>
        </p:txBody>
      </p:sp>
      <p:sp>
        <p:nvSpPr>
          <p:cNvPr id="3" name="Content Placeholder 2"/>
          <p:cNvSpPr>
            <a:spLocks noGrp="1"/>
          </p:cNvSpPr>
          <p:nvPr>
            <p:ph idx="1"/>
          </p:nvPr>
        </p:nvSpPr>
        <p:spPr/>
        <p:txBody>
          <a:bodyPr>
            <a:normAutofit fontScale="77500" lnSpcReduction="20000"/>
          </a:bodyPr>
          <a:lstStyle/>
          <a:p>
            <a:r>
              <a:rPr lang="en-US" dirty="0"/>
              <a:t>The CBA Article 5 states Management will not make any changes to mandatory bargain  provisions outlined by Section 8(d) of the National Labor Relations Act or other legal standard</a:t>
            </a:r>
          </a:p>
          <a:p>
            <a:r>
              <a:rPr lang="en-US" dirty="0"/>
              <a:t>A Mandatory Bargain item is something which is so fundamental to wages, hours or working conditions  Management must bargain over it</a:t>
            </a:r>
          </a:p>
          <a:p>
            <a:r>
              <a:rPr lang="en-US" dirty="0"/>
              <a:t>According the Contract, NLRA, the NLRB, USC Title 5 Section 7103(a)(14) and hundreds of court cases employers have a substantial list of ‘Mandatory Bargain’ items</a:t>
            </a:r>
          </a:p>
          <a:p>
            <a:r>
              <a:rPr lang="en-US" dirty="0"/>
              <a:t>Mandatory Bargain items </a:t>
            </a:r>
            <a:r>
              <a:rPr lang="en-US" i="1" dirty="0"/>
              <a:t>should</a:t>
            </a:r>
            <a:r>
              <a:rPr lang="en-US" dirty="0"/>
              <a:t> appear in the Contract, JCIM, ELM, a Handbook or the LMOU</a:t>
            </a:r>
          </a:p>
          <a:p>
            <a:r>
              <a:rPr lang="en-US" b="1" dirty="0"/>
              <a:t>What do you think would be a Mandatory Bargain Item? </a:t>
            </a:r>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9</a:t>
            </a:fld>
            <a:endParaRPr kumimoji="0" lang="en-US"/>
          </a:p>
        </p:txBody>
      </p:sp>
    </p:spTree>
    <p:extLst>
      <p:ext uri="{BB962C8B-B14F-4D97-AF65-F5344CB8AC3E}">
        <p14:creationId xmlns:p14="http://schemas.microsoft.com/office/powerpoint/2010/main" val="3055810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Mandatory Bargain Items</a:t>
            </a:r>
          </a:p>
        </p:txBody>
      </p:sp>
      <p:sp>
        <p:nvSpPr>
          <p:cNvPr id="5" name="Content Placeholder 4"/>
          <p:cNvSpPr>
            <a:spLocks noGrp="1"/>
          </p:cNvSpPr>
          <p:nvPr>
            <p:ph sz="half" idx="1"/>
          </p:nvPr>
        </p:nvSpPr>
        <p:spPr/>
        <p:txBody>
          <a:bodyPr>
            <a:normAutofit lnSpcReduction="10000"/>
          </a:bodyPr>
          <a:lstStyle/>
          <a:p>
            <a:r>
              <a:rPr lang="en-US" dirty="0"/>
              <a:t>Absence Rules</a:t>
            </a:r>
          </a:p>
          <a:p>
            <a:r>
              <a:rPr lang="en-US" dirty="0"/>
              <a:t>Automation Decisions</a:t>
            </a:r>
          </a:p>
          <a:p>
            <a:r>
              <a:rPr lang="en-US" dirty="0"/>
              <a:t>Bathroom Procedures</a:t>
            </a:r>
          </a:p>
          <a:p>
            <a:r>
              <a:rPr lang="en-US" dirty="0"/>
              <a:t>Clean-Up Rules</a:t>
            </a:r>
          </a:p>
          <a:p>
            <a:r>
              <a:rPr lang="en-US" dirty="0"/>
              <a:t>Disciplinary Procedures</a:t>
            </a:r>
          </a:p>
          <a:p>
            <a:r>
              <a:rPr lang="en-US" dirty="0"/>
              <a:t>Dress Codes</a:t>
            </a:r>
          </a:p>
          <a:p>
            <a:r>
              <a:rPr lang="en-US" dirty="0"/>
              <a:t>Drug/Alcohol Testing</a:t>
            </a:r>
          </a:p>
          <a:p>
            <a:r>
              <a:rPr lang="en-US" dirty="0"/>
              <a:t>Elimination of Positions</a:t>
            </a:r>
          </a:p>
        </p:txBody>
      </p:sp>
      <p:sp>
        <p:nvSpPr>
          <p:cNvPr id="6" name="Content Placeholder 5"/>
          <p:cNvSpPr>
            <a:spLocks noGrp="1"/>
          </p:cNvSpPr>
          <p:nvPr>
            <p:ph sz="half" idx="2"/>
          </p:nvPr>
        </p:nvSpPr>
        <p:spPr/>
        <p:txBody>
          <a:bodyPr>
            <a:normAutofit lnSpcReduction="10000"/>
          </a:bodyPr>
          <a:lstStyle/>
          <a:p>
            <a:r>
              <a:rPr lang="en-US" dirty="0"/>
              <a:t>Enforcement of Company Rules</a:t>
            </a:r>
          </a:p>
          <a:p>
            <a:r>
              <a:rPr lang="en-US" dirty="0"/>
              <a:t>Evaluation Systems</a:t>
            </a:r>
          </a:p>
          <a:p>
            <a:r>
              <a:rPr lang="en-US" dirty="0"/>
              <a:t>Insurance Benefits</a:t>
            </a:r>
          </a:p>
          <a:p>
            <a:r>
              <a:rPr lang="en-US" dirty="0"/>
              <a:t>Grooming Standards</a:t>
            </a:r>
          </a:p>
          <a:p>
            <a:r>
              <a:rPr lang="en-US" dirty="0"/>
              <a:t>Job Qualifications</a:t>
            </a:r>
          </a:p>
          <a:p>
            <a:r>
              <a:rPr lang="en-US" dirty="0"/>
              <a:t>Light Duty Policies</a:t>
            </a:r>
          </a:p>
          <a:p>
            <a:r>
              <a:rPr lang="en-US" dirty="0"/>
              <a:t>Meal or Coffee Break Rules</a:t>
            </a:r>
          </a:p>
          <a:p>
            <a:r>
              <a:rPr lang="en-US" dirty="0"/>
              <a:t>New Hours or Shifts</a:t>
            </a:r>
          </a:p>
        </p:txBody>
      </p:sp>
      <p:sp>
        <p:nvSpPr>
          <p:cNvPr id="3" name="Slide Number Placeholder 2"/>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10</a:t>
            </a:fld>
            <a:endParaRPr kumimoji="0" lang="en-US"/>
          </a:p>
        </p:txBody>
      </p:sp>
    </p:spTree>
    <p:extLst>
      <p:ext uri="{BB962C8B-B14F-4D97-AF65-F5344CB8AC3E}">
        <p14:creationId xmlns:p14="http://schemas.microsoft.com/office/powerpoint/2010/main" val="4016391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Mandatory Bargain Items</a:t>
            </a:r>
          </a:p>
        </p:txBody>
      </p:sp>
      <p:sp>
        <p:nvSpPr>
          <p:cNvPr id="5" name="Content Placeholder 4"/>
          <p:cNvSpPr>
            <a:spLocks noGrp="1"/>
          </p:cNvSpPr>
          <p:nvPr>
            <p:ph sz="half" idx="1"/>
          </p:nvPr>
        </p:nvSpPr>
        <p:spPr/>
        <p:txBody>
          <a:bodyPr>
            <a:normAutofit fontScale="92500"/>
          </a:bodyPr>
          <a:lstStyle/>
          <a:p>
            <a:r>
              <a:rPr lang="en-US" dirty="0"/>
              <a:t>Outside Conduct Rules</a:t>
            </a:r>
          </a:p>
          <a:p>
            <a:r>
              <a:rPr lang="en-US" dirty="0"/>
              <a:t>Outside Employment Rules</a:t>
            </a:r>
          </a:p>
          <a:p>
            <a:r>
              <a:rPr lang="en-US" dirty="0"/>
              <a:t>Parking Rules</a:t>
            </a:r>
          </a:p>
          <a:p>
            <a:r>
              <a:rPr lang="en-US" dirty="0"/>
              <a:t>Pay Check Procedures</a:t>
            </a:r>
          </a:p>
          <a:p>
            <a:r>
              <a:rPr lang="en-US" dirty="0"/>
              <a:t>Physical Examinations</a:t>
            </a:r>
          </a:p>
          <a:p>
            <a:r>
              <a:rPr lang="en-US" dirty="0"/>
              <a:t>Production Quotas </a:t>
            </a:r>
          </a:p>
          <a:p>
            <a:r>
              <a:rPr lang="en-US" dirty="0"/>
              <a:t>Rest Periods </a:t>
            </a:r>
          </a:p>
          <a:p>
            <a:r>
              <a:rPr lang="en-US" dirty="0"/>
              <a:t>Safety and Health Rules</a:t>
            </a:r>
          </a:p>
        </p:txBody>
      </p:sp>
      <p:sp>
        <p:nvSpPr>
          <p:cNvPr id="6" name="Content Placeholder 5"/>
          <p:cNvSpPr>
            <a:spLocks noGrp="1"/>
          </p:cNvSpPr>
          <p:nvPr>
            <p:ph sz="half" idx="2"/>
          </p:nvPr>
        </p:nvSpPr>
        <p:spPr/>
        <p:txBody>
          <a:bodyPr>
            <a:normAutofit fontScale="92500"/>
          </a:bodyPr>
          <a:lstStyle/>
          <a:p>
            <a:r>
              <a:rPr lang="en-US" dirty="0"/>
              <a:t>Smoking Rules</a:t>
            </a:r>
          </a:p>
          <a:p>
            <a:r>
              <a:rPr lang="en-US" dirty="0"/>
              <a:t>Tardiness Rules</a:t>
            </a:r>
          </a:p>
          <a:p>
            <a:r>
              <a:rPr lang="en-US" dirty="0"/>
              <a:t>Time off prior to Holidays</a:t>
            </a:r>
          </a:p>
          <a:p>
            <a:r>
              <a:rPr lang="en-US" dirty="0"/>
              <a:t>Transfer of Bargaining Unit Work to Non Bargaining </a:t>
            </a:r>
          </a:p>
          <a:p>
            <a:r>
              <a:rPr lang="en-US" dirty="0"/>
              <a:t>Union Steward and Officer Privileges</a:t>
            </a:r>
          </a:p>
          <a:p>
            <a:r>
              <a:rPr lang="en-US" dirty="0"/>
              <a:t>Vacation Policies</a:t>
            </a:r>
          </a:p>
        </p:txBody>
      </p:sp>
      <p:sp>
        <p:nvSpPr>
          <p:cNvPr id="3" name="Slide Number Placeholder 2"/>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11</a:t>
            </a:fld>
            <a:endParaRPr kumimoji="0" lang="en-US"/>
          </a:p>
        </p:txBody>
      </p:sp>
    </p:spTree>
    <p:extLst>
      <p:ext uri="{BB962C8B-B14F-4D97-AF65-F5344CB8AC3E}">
        <p14:creationId xmlns:p14="http://schemas.microsoft.com/office/powerpoint/2010/main" val="2676740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7B5A6-D522-07CE-9A86-3544AB0CC1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7E3D59-EE4D-8293-4FFB-F84CBD54ADDD}"/>
              </a:ext>
            </a:extLst>
          </p:cNvPr>
          <p:cNvSpPr>
            <a:spLocks noGrp="1"/>
          </p:cNvSpPr>
          <p:nvPr>
            <p:ph type="title"/>
          </p:nvPr>
        </p:nvSpPr>
        <p:spPr/>
        <p:txBody>
          <a:bodyPr/>
          <a:lstStyle/>
          <a:p>
            <a:r>
              <a:rPr lang="en-US" dirty="0"/>
              <a:t>Mandatory Bargain Explained</a:t>
            </a:r>
          </a:p>
        </p:txBody>
      </p:sp>
      <p:sp>
        <p:nvSpPr>
          <p:cNvPr id="5" name="Content Placeholder 4">
            <a:extLst>
              <a:ext uri="{FF2B5EF4-FFF2-40B4-BE49-F238E27FC236}">
                <a16:creationId xmlns:a16="http://schemas.microsoft.com/office/drawing/2014/main" id="{1C7A2FF6-EBB4-5CE7-84B6-6B6638ECFA3C}"/>
              </a:ext>
            </a:extLst>
          </p:cNvPr>
          <p:cNvSpPr>
            <a:spLocks noGrp="1"/>
          </p:cNvSpPr>
          <p:nvPr>
            <p:ph idx="1"/>
          </p:nvPr>
        </p:nvSpPr>
        <p:spPr/>
        <p:txBody>
          <a:bodyPr>
            <a:normAutofit/>
          </a:bodyPr>
          <a:lstStyle/>
          <a:p>
            <a:r>
              <a:rPr lang="en-US" dirty="0"/>
              <a:t>Each ‘Mandatory Bargain’ should be in our CBA, the ELM, your LMOU, another USPS Handbook/Manual or a Settlement</a:t>
            </a:r>
          </a:p>
          <a:p>
            <a:r>
              <a:rPr lang="en-US" dirty="0"/>
              <a:t>If not existing in the rules, Management must negotiate with the Union before implementing new rules</a:t>
            </a:r>
          </a:p>
          <a:p>
            <a:r>
              <a:rPr lang="en-US" dirty="0"/>
              <a:t>If Management makes a change or modification to any ‘Mandatory Bargain Item’ without providing the Union notice or input, you have a Unilateral Action Grievance</a:t>
            </a:r>
          </a:p>
          <a:p>
            <a:endParaRPr lang="en-US" dirty="0"/>
          </a:p>
          <a:p>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12</a:t>
            </a:fld>
            <a:endParaRPr kumimoji="0" lang="en-US"/>
          </a:p>
        </p:txBody>
      </p:sp>
    </p:spTree>
    <p:extLst>
      <p:ext uri="{BB962C8B-B14F-4D97-AF65-F5344CB8AC3E}">
        <p14:creationId xmlns:p14="http://schemas.microsoft.com/office/powerpoint/2010/main" val="1712381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Permissive Bargain Items</a:t>
            </a:r>
          </a:p>
        </p:txBody>
      </p:sp>
      <p:sp>
        <p:nvSpPr>
          <p:cNvPr id="5" name="Content Placeholder 4"/>
          <p:cNvSpPr>
            <a:spLocks noGrp="1"/>
          </p:cNvSpPr>
          <p:nvPr>
            <p:ph idx="1"/>
          </p:nvPr>
        </p:nvSpPr>
        <p:spPr/>
        <p:txBody>
          <a:bodyPr>
            <a:normAutofit/>
          </a:bodyPr>
          <a:lstStyle/>
          <a:p>
            <a:r>
              <a:rPr lang="en-US" dirty="0"/>
              <a:t>The NLRB also has a list of Permissive Subjects</a:t>
            </a:r>
          </a:p>
          <a:p>
            <a:r>
              <a:rPr lang="en-US" dirty="0"/>
              <a:t>Permissive Subjects are items that can be changed, eliminated, or adopted without the Unions input</a:t>
            </a:r>
          </a:p>
          <a:p>
            <a:r>
              <a:rPr lang="en-US" dirty="0"/>
              <a:t>Permissive topics include: Pre-Employment testing, production methods, selection of Supervisors, General Business Practices (Such as advertising), and Hiring Practices </a:t>
            </a:r>
          </a:p>
          <a:p>
            <a:r>
              <a:rPr lang="en-US" b="1" dirty="0"/>
              <a:t>What about everything else? </a:t>
            </a:r>
          </a:p>
        </p:txBody>
      </p:sp>
      <p:sp>
        <p:nvSpPr>
          <p:cNvPr id="3" name="Slide Number Placeholder 2"/>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13</a:t>
            </a:fld>
            <a:endParaRPr kumimoji="0" lang="en-US"/>
          </a:p>
        </p:txBody>
      </p:sp>
    </p:spTree>
    <p:extLst>
      <p:ext uri="{BB962C8B-B14F-4D97-AF65-F5344CB8AC3E}">
        <p14:creationId xmlns:p14="http://schemas.microsoft.com/office/powerpoint/2010/main" val="4083627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JCIM Article 5</a:t>
            </a:r>
          </a:p>
        </p:txBody>
      </p:sp>
      <p:sp>
        <p:nvSpPr>
          <p:cNvPr id="5" name="Content Placeholder 4"/>
          <p:cNvSpPr>
            <a:spLocks noGrp="1"/>
          </p:cNvSpPr>
          <p:nvPr>
            <p:ph idx="1"/>
          </p:nvPr>
        </p:nvSpPr>
        <p:spPr/>
        <p:txBody>
          <a:bodyPr>
            <a:normAutofit fontScale="77500" lnSpcReduction="20000"/>
          </a:bodyPr>
          <a:lstStyle/>
          <a:p>
            <a:r>
              <a:rPr lang="en-US" b="1" dirty="0"/>
              <a:t>The space between Mandatory Bargaining Items, and our Contract is filled by Past Practice! </a:t>
            </a:r>
          </a:p>
          <a:p>
            <a:r>
              <a:rPr lang="en-US" dirty="0"/>
              <a:t>The JCIM states, “The following explanation represents the National parties’ general agreement on the subject of past practice. The explanation is not exhaustive, and is intended to provide the Local parties general guidance on the subject.” </a:t>
            </a:r>
          </a:p>
          <a:p>
            <a:r>
              <a:rPr lang="en-US" b="1" dirty="0"/>
              <a:t>“While a past practice that is inconsistent or in conflict with the National Agreement is not binding, Article 5 may limit the Employer’s ability to take a unilateral action where a valid past practice exists. While most labor disputes can be resolved by application of the written language of the Agreement, it has long been recognized that the resolution of some disputes requires the examination of the past practice of the parties</a:t>
            </a:r>
            <a:r>
              <a:rPr lang="en-US" dirty="0"/>
              <a:t>.”</a:t>
            </a:r>
          </a:p>
        </p:txBody>
      </p:sp>
      <p:sp>
        <p:nvSpPr>
          <p:cNvPr id="3" name="Slide Number Placeholder 2"/>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14</a:t>
            </a:fld>
            <a:endParaRPr kumimoji="0" lang="en-US"/>
          </a:p>
        </p:txBody>
      </p:sp>
    </p:spTree>
    <p:extLst>
      <p:ext uri="{BB962C8B-B14F-4D97-AF65-F5344CB8AC3E}">
        <p14:creationId xmlns:p14="http://schemas.microsoft.com/office/powerpoint/2010/main" val="37354869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Knowledge Check</a:t>
            </a:r>
          </a:p>
        </p:txBody>
      </p:sp>
      <p:sp>
        <p:nvSpPr>
          <p:cNvPr id="5" name="Content Placeholder 4"/>
          <p:cNvSpPr>
            <a:spLocks noGrp="1"/>
          </p:cNvSpPr>
          <p:nvPr>
            <p:ph idx="1"/>
          </p:nvPr>
        </p:nvSpPr>
        <p:spPr/>
        <p:txBody>
          <a:bodyPr>
            <a:normAutofit lnSpcReduction="10000"/>
          </a:bodyPr>
          <a:lstStyle/>
          <a:p>
            <a:r>
              <a:rPr lang="en-US" dirty="0"/>
              <a:t>Mandatory Bargain Items </a:t>
            </a:r>
            <a:r>
              <a:rPr lang="en-US" i="1" dirty="0"/>
              <a:t>should</a:t>
            </a:r>
            <a:r>
              <a:rPr lang="en-US" dirty="0"/>
              <a:t> be negotiated and written somewhere, if not you most likely have an existing Past Practice</a:t>
            </a:r>
          </a:p>
          <a:p>
            <a:r>
              <a:rPr lang="en-US" dirty="0"/>
              <a:t>Permissive Bargain Items are items generally  covered under the scope of Article 3 – Management Rights</a:t>
            </a:r>
          </a:p>
          <a:p>
            <a:r>
              <a:rPr lang="en-US" dirty="0"/>
              <a:t>The CBA Article 5 is a Prohibition of Unilateral Action</a:t>
            </a:r>
          </a:p>
          <a:p>
            <a:r>
              <a:rPr lang="en-US" dirty="0"/>
              <a:t>The JCIM Article 5 is a Past Practice</a:t>
            </a:r>
          </a:p>
          <a:p>
            <a:r>
              <a:rPr lang="en-US" b="1" dirty="0"/>
              <a:t>In what situations do you think you would need a Past Practice? </a:t>
            </a:r>
          </a:p>
          <a:p>
            <a:endParaRPr lang="en-US" b="1" dirty="0"/>
          </a:p>
        </p:txBody>
      </p:sp>
      <p:sp>
        <p:nvSpPr>
          <p:cNvPr id="3" name="Slide Number Placeholder 2"/>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15</a:t>
            </a:fld>
            <a:endParaRPr kumimoji="0" lang="en-US"/>
          </a:p>
        </p:txBody>
      </p:sp>
    </p:spTree>
    <p:extLst>
      <p:ext uri="{BB962C8B-B14F-4D97-AF65-F5344CB8AC3E}">
        <p14:creationId xmlns:p14="http://schemas.microsoft.com/office/powerpoint/2010/main" val="32959450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651510" indent="-514350"/>
            <a:r>
              <a:rPr lang="en-US" dirty="0"/>
              <a:t>Three Primary Functions</a:t>
            </a:r>
          </a:p>
        </p:txBody>
      </p:sp>
      <p:sp>
        <p:nvSpPr>
          <p:cNvPr id="3" name="Content Placeholder 2"/>
          <p:cNvSpPr>
            <a:spLocks noGrp="1"/>
          </p:cNvSpPr>
          <p:nvPr>
            <p:ph idx="1"/>
          </p:nvPr>
        </p:nvSpPr>
        <p:spPr/>
        <p:txBody>
          <a:bodyPr>
            <a:normAutofit fontScale="92500" lnSpcReduction="10000"/>
          </a:bodyPr>
          <a:lstStyle/>
          <a:p>
            <a:r>
              <a:rPr lang="en-US" dirty="0"/>
              <a:t>The JCIM (Via </a:t>
            </a:r>
            <a:r>
              <a:rPr lang="en-US" dirty="0" err="1"/>
              <a:t>Mittenthal</a:t>
            </a:r>
            <a:r>
              <a:rPr lang="en-US" dirty="0"/>
              <a:t>) defined three primary purposes of Past Practice</a:t>
            </a:r>
          </a:p>
          <a:p>
            <a:pPr marL="651510" indent="-514350">
              <a:buFont typeface="+mj-lt"/>
              <a:buAutoNum type="arabicPeriod"/>
            </a:pPr>
            <a:r>
              <a:rPr lang="en-US" dirty="0"/>
              <a:t>To Implement Contract Language (Areas where the Contract is clear, but how to use the language is not clear / silent)</a:t>
            </a:r>
          </a:p>
          <a:p>
            <a:pPr marL="651510" indent="-514350">
              <a:buFont typeface="+mj-lt"/>
              <a:buAutoNum type="arabicPeriod"/>
            </a:pPr>
            <a:r>
              <a:rPr lang="en-US" dirty="0"/>
              <a:t>To Clarify Ambiguous Language (Areas the Contract is not clear and the parties agree to an interpretation)  </a:t>
            </a:r>
          </a:p>
          <a:p>
            <a:pPr marL="651510" indent="-514350">
              <a:buFont typeface="+mj-lt"/>
              <a:buAutoNum type="arabicPeriod"/>
            </a:pPr>
            <a:r>
              <a:rPr lang="en-US" dirty="0"/>
              <a:t>To Implement Separate Conditions for Employment (Areas in which the Contract does not cover the issue and is silent a non-negotiated process will be adopted)</a:t>
            </a:r>
          </a:p>
          <a:p>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16</a:t>
            </a:fld>
            <a:endParaRPr kumimoji="0" lang="en-US"/>
          </a:p>
        </p:txBody>
      </p:sp>
    </p:spTree>
    <p:extLst>
      <p:ext uri="{BB962C8B-B14F-4D97-AF65-F5344CB8AC3E}">
        <p14:creationId xmlns:p14="http://schemas.microsoft.com/office/powerpoint/2010/main" val="50992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Four Elements of Past Practice</a:t>
            </a:r>
          </a:p>
        </p:txBody>
      </p:sp>
      <p:sp>
        <p:nvSpPr>
          <p:cNvPr id="3" name="Content Placeholder 2"/>
          <p:cNvSpPr>
            <a:spLocks noGrp="1"/>
          </p:cNvSpPr>
          <p:nvPr>
            <p:ph idx="1"/>
          </p:nvPr>
        </p:nvSpPr>
        <p:spPr/>
        <p:txBody>
          <a:bodyPr>
            <a:normAutofit/>
          </a:bodyPr>
          <a:lstStyle/>
          <a:p>
            <a:r>
              <a:rPr lang="en-US" dirty="0"/>
              <a:t>The JCIM has four Elements to establish something as a Past Practice</a:t>
            </a:r>
          </a:p>
          <a:p>
            <a:r>
              <a:rPr lang="en-US" dirty="0"/>
              <a:t>Three items are explicitly written, one is indirectly mentioned / implied </a:t>
            </a:r>
          </a:p>
          <a:p>
            <a:r>
              <a:rPr lang="en-US" dirty="0"/>
              <a:t>The JCIM requires: </a:t>
            </a:r>
          </a:p>
          <a:p>
            <a:pPr marL="651510" indent="-514350">
              <a:buFont typeface="+mj-lt"/>
              <a:buAutoNum type="arabicPeriod"/>
            </a:pPr>
            <a:r>
              <a:rPr lang="en-US" dirty="0"/>
              <a:t>Clarity and Consistency</a:t>
            </a:r>
          </a:p>
          <a:p>
            <a:pPr marL="651510" indent="-514350">
              <a:buFont typeface="+mj-lt"/>
              <a:buAutoNum type="arabicPeriod"/>
            </a:pPr>
            <a:r>
              <a:rPr lang="en-US" dirty="0"/>
              <a:t>Longevity and Repetition</a:t>
            </a:r>
          </a:p>
          <a:p>
            <a:pPr marL="651510" indent="-514350">
              <a:buFont typeface="+mj-lt"/>
              <a:buAutoNum type="arabicPeriod"/>
            </a:pPr>
            <a:r>
              <a:rPr lang="en-US" dirty="0"/>
              <a:t>Acceptability</a:t>
            </a:r>
          </a:p>
          <a:p>
            <a:pPr marL="651510" indent="-514350">
              <a:buFont typeface="+mj-lt"/>
              <a:buAutoNum type="arabicPeriod"/>
            </a:pPr>
            <a:r>
              <a:rPr lang="en-US" dirty="0"/>
              <a:t>Circumstances the Past Practice Arose</a:t>
            </a:r>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17</a:t>
            </a:fld>
            <a:endParaRPr kumimoji="0" lang="en-US"/>
          </a:p>
        </p:txBody>
      </p:sp>
    </p:spTree>
    <p:extLst>
      <p:ext uri="{BB962C8B-B14F-4D97-AF65-F5344CB8AC3E}">
        <p14:creationId xmlns:p14="http://schemas.microsoft.com/office/powerpoint/2010/main" val="2902847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651510" indent="-514350"/>
            <a:r>
              <a:rPr lang="en-US" dirty="0"/>
              <a:t>Clarity and Consistency</a:t>
            </a:r>
          </a:p>
        </p:txBody>
      </p:sp>
      <p:sp>
        <p:nvSpPr>
          <p:cNvPr id="3" name="Content Placeholder 2"/>
          <p:cNvSpPr>
            <a:spLocks noGrp="1"/>
          </p:cNvSpPr>
          <p:nvPr>
            <p:ph idx="1"/>
          </p:nvPr>
        </p:nvSpPr>
        <p:spPr/>
        <p:txBody>
          <a:bodyPr>
            <a:normAutofit/>
          </a:bodyPr>
          <a:lstStyle/>
          <a:p>
            <a:r>
              <a:rPr lang="en-US" dirty="0"/>
              <a:t>These two elements are required: </a:t>
            </a:r>
          </a:p>
          <a:p>
            <a:pPr marL="651510" indent="-514350">
              <a:buFont typeface="+mj-lt"/>
              <a:buAutoNum type="arabicPeriod"/>
            </a:pPr>
            <a:r>
              <a:rPr lang="en-US" b="1" dirty="0"/>
              <a:t>Clarity</a:t>
            </a:r>
            <a:r>
              <a:rPr lang="en-US" dirty="0"/>
              <a:t>: It should be clear to all parties / witnesses what has been done (Such as Management denying all 3189’s if submitted after a specific time)</a:t>
            </a:r>
          </a:p>
          <a:p>
            <a:pPr marL="651510" indent="-514350">
              <a:buFont typeface="+mj-lt"/>
              <a:buAutoNum type="arabicPeriod"/>
            </a:pPr>
            <a:r>
              <a:rPr lang="en-US" b="1" dirty="0"/>
              <a:t>Consistency</a:t>
            </a:r>
            <a:r>
              <a:rPr lang="en-US" dirty="0"/>
              <a:t>: It should be done in nearly all similar situations in the same way (Such as 99% of the aforementioned 3189’s being handled in the same way)</a:t>
            </a:r>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18</a:t>
            </a:fld>
            <a:endParaRPr kumimoji="0" lang="en-US"/>
          </a:p>
        </p:txBody>
      </p:sp>
    </p:spTree>
    <p:extLst>
      <p:ext uri="{BB962C8B-B14F-4D97-AF65-F5344CB8AC3E}">
        <p14:creationId xmlns:p14="http://schemas.microsoft.com/office/powerpoint/2010/main" val="677430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651510" indent="-514350"/>
            <a:r>
              <a:rPr lang="en-US" dirty="0"/>
              <a:t>Longevity and Repetition</a:t>
            </a:r>
          </a:p>
        </p:txBody>
      </p:sp>
      <p:sp>
        <p:nvSpPr>
          <p:cNvPr id="3" name="Content Placeholder 2"/>
          <p:cNvSpPr>
            <a:spLocks noGrp="1"/>
          </p:cNvSpPr>
          <p:nvPr>
            <p:ph idx="1"/>
          </p:nvPr>
        </p:nvSpPr>
        <p:spPr/>
        <p:txBody>
          <a:bodyPr>
            <a:normAutofit/>
          </a:bodyPr>
          <a:lstStyle/>
          <a:p>
            <a:r>
              <a:rPr lang="en-US" dirty="0"/>
              <a:t>These two elements are required: </a:t>
            </a:r>
          </a:p>
          <a:p>
            <a:pPr marL="651510" indent="-514350">
              <a:buFont typeface="+mj-lt"/>
              <a:buAutoNum type="arabicPeriod"/>
            </a:pPr>
            <a:r>
              <a:rPr lang="en-US" b="1" dirty="0"/>
              <a:t>Longevity</a:t>
            </a:r>
            <a:r>
              <a:rPr lang="en-US" dirty="0"/>
              <a:t>: A long/extended period of time in which the practice has occurred (Such as Management adopting a policy and enforcing it for multiple months)</a:t>
            </a:r>
          </a:p>
          <a:p>
            <a:pPr marL="651510" indent="-514350">
              <a:buFont typeface="+mj-lt"/>
              <a:buAutoNum type="arabicPeriod"/>
            </a:pPr>
            <a:r>
              <a:rPr lang="en-US" b="1" dirty="0"/>
              <a:t>Repetition</a:t>
            </a:r>
            <a:r>
              <a:rPr lang="en-US" dirty="0"/>
              <a:t>: A consistent pattern should exist in which Management takes the same action (It should not be a one – off like a single Advanced Sick Leave Request in a year)</a:t>
            </a:r>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19</a:t>
            </a:fld>
            <a:endParaRPr kumimoji="0" lang="en-US"/>
          </a:p>
        </p:txBody>
      </p:sp>
    </p:spTree>
    <p:extLst>
      <p:ext uri="{BB962C8B-B14F-4D97-AF65-F5344CB8AC3E}">
        <p14:creationId xmlns:p14="http://schemas.microsoft.com/office/powerpoint/2010/main" val="3927782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Acceptability</a:t>
            </a:r>
          </a:p>
        </p:txBody>
      </p:sp>
      <p:sp>
        <p:nvSpPr>
          <p:cNvPr id="3" name="Content Placeholder 2"/>
          <p:cNvSpPr>
            <a:spLocks noGrp="1"/>
          </p:cNvSpPr>
          <p:nvPr>
            <p:ph idx="1"/>
          </p:nvPr>
        </p:nvSpPr>
        <p:spPr/>
        <p:txBody>
          <a:bodyPr/>
          <a:lstStyle/>
          <a:p>
            <a:r>
              <a:rPr lang="en-US" dirty="0"/>
              <a:t>Acceptability also has two elements</a:t>
            </a:r>
          </a:p>
          <a:p>
            <a:pPr marL="651510" indent="-514350">
              <a:buFont typeface="+mj-lt"/>
              <a:buAutoNum type="arabicPeriod"/>
            </a:pPr>
            <a:r>
              <a:rPr lang="en-US" dirty="0"/>
              <a:t>Both parties must have knowledge of the practice, referred to as Mutuality (Such as Management giving instruction, service talks, </a:t>
            </a:r>
            <a:r>
              <a:rPr lang="en-US" dirty="0" err="1"/>
              <a:t>etc</a:t>
            </a:r>
            <a:r>
              <a:rPr lang="en-US" dirty="0"/>
              <a:t>)</a:t>
            </a:r>
          </a:p>
          <a:p>
            <a:pPr marL="651510" indent="-514350">
              <a:buFont typeface="+mj-lt"/>
              <a:buAutoNum type="arabicPeriod"/>
            </a:pPr>
            <a:r>
              <a:rPr lang="en-US" dirty="0"/>
              <a:t>Neither party has challenged the practice which affirms it is ‘acceptable’ (Such as the Union not filing a Grievance about the practice)</a:t>
            </a:r>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20</a:t>
            </a:fld>
            <a:endParaRPr kumimoji="0" lang="en-US"/>
          </a:p>
        </p:txBody>
      </p:sp>
    </p:spTree>
    <p:extLst>
      <p:ext uri="{BB962C8B-B14F-4D97-AF65-F5344CB8AC3E}">
        <p14:creationId xmlns:p14="http://schemas.microsoft.com/office/powerpoint/2010/main" val="12798694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651510" indent="-514350"/>
            <a:r>
              <a:rPr lang="en-US" dirty="0"/>
              <a:t>Circumstances the Past Practice Arose</a:t>
            </a:r>
          </a:p>
        </p:txBody>
      </p:sp>
      <p:sp>
        <p:nvSpPr>
          <p:cNvPr id="3" name="Content Placeholder 2"/>
          <p:cNvSpPr>
            <a:spLocks noGrp="1"/>
          </p:cNvSpPr>
          <p:nvPr>
            <p:ph idx="1"/>
          </p:nvPr>
        </p:nvSpPr>
        <p:spPr/>
        <p:txBody>
          <a:bodyPr>
            <a:normAutofit fontScale="92500"/>
          </a:bodyPr>
          <a:lstStyle/>
          <a:p>
            <a:r>
              <a:rPr lang="en-US" dirty="0"/>
              <a:t>This is the 4</a:t>
            </a:r>
            <a:r>
              <a:rPr lang="en-US" baseline="30000" dirty="0"/>
              <a:t>th</a:t>
            </a:r>
            <a:r>
              <a:rPr lang="en-US" dirty="0"/>
              <a:t> element in the JCIM </a:t>
            </a:r>
          </a:p>
          <a:p>
            <a:r>
              <a:rPr lang="en-US" dirty="0"/>
              <a:t>This element requires an understanding of the conditions and environment the Past Practice arose </a:t>
            </a:r>
          </a:p>
          <a:p>
            <a:r>
              <a:rPr lang="en-US" dirty="0"/>
              <a:t>The practice could be for one tour, one section, or one operation </a:t>
            </a:r>
          </a:p>
          <a:p>
            <a:r>
              <a:rPr lang="en-US" dirty="0"/>
              <a:t>An example would be allowing employees to take their breaks after ‘uptime’ at a Local Post Office or after mail dispatches for the machine at a PNDC </a:t>
            </a:r>
          </a:p>
          <a:p>
            <a:r>
              <a:rPr lang="en-US" dirty="0"/>
              <a:t>The circumstances determine if it is a managerial decision or a long standing Past Practice </a:t>
            </a:r>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21</a:t>
            </a:fld>
            <a:endParaRPr kumimoji="0" lang="en-US"/>
          </a:p>
        </p:txBody>
      </p:sp>
    </p:spTree>
    <p:extLst>
      <p:ext uri="{BB962C8B-B14F-4D97-AF65-F5344CB8AC3E}">
        <p14:creationId xmlns:p14="http://schemas.microsoft.com/office/powerpoint/2010/main" val="6712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Change Past Practice</a:t>
            </a:r>
          </a:p>
        </p:txBody>
      </p:sp>
      <p:sp>
        <p:nvSpPr>
          <p:cNvPr id="3" name="Content Placeholder 2"/>
          <p:cNvSpPr>
            <a:spLocks noGrp="1"/>
          </p:cNvSpPr>
          <p:nvPr>
            <p:ph idx="1"/>
          </p:nvPr>
        </p:nvSpPr>
        <p:spPr/>
        <p:txBody>
          <a:bodyPr>
            <a:normAutofit fontScale="92500" lnSpcReduction="10000"/>
          </a:bodyPr>
          <a:lstStyle/>
          <a:p>
            <a:r>
              <a:rPr lang="en-US" dirty="0"/>
              <a:t>Management can change Past Practice in 6 ways, three within the Contract and three as legal standards</a:t>
            </a:r>
          </a:p>
          <a:p>
            <a:pPr marL="651510" indent="-514350">
              <a:buFont typeface="+mj-lt"/>
              <a:buAutoNum type="arabicPeriod"/>
            </a:pPr>
            <a:r>
              <a:rPr lang="en-US" dirty="0"/>
              <a:t>Good faith bargaining with the impacted Union</a:t>
            </a:r>
          </a:p>
          <a:p>
            <a:pPr marL="651510" indent="-514350">
              <a:buFont typeface="+mj-lt"/>
              <a:buAutoNum type="arabicPeriod"/>
            </a:pPr>
            <a:r>
              <a:rPr lang="en-US" dirty="0"/>
              <a:t>Cease the conditions which created the Past Practice </a:t>
            </a:r>
          </a:p>
          <a:p>
            <a:pPr marL="651510" indent="-514350">
              <a:buFont typeface="+mj-lt"/>
              <a:buAutoNum type="arabicPeriod"/>
            </a:pPr>
            <a:r>
              <a:rPr lang="en-US" dirty="0"/>
              <a:t>Negotiate Language into the CBA at the National Level</a:t>
            </a:r>
          </a:p>
          <a:p>
            <a:pPr marL="651510" indent="-514350">
              <a:buFont typeface="+mj-lt"/>
              <a:buAutoNum type="arabicPeriod"/>
            </a:pPr>
            <a:r>
              <a:rPr lang="en-US" dirty="0"/>
              <a:t>The company changes owners / bargaining unit</a:t>
            </a:r>
          </a:p>
          <a:p>
            <a:pPr marL="651510" indent="-514350">
              <a:buFont typeface="+mj-lt"/>
              <a:buAutoNum type="arabicPeriod"/>
            </a:pPr>
            <a:r>
              <a:rPr lang="en-US" dirty="0"/>
              <a:t>The nature of the business changes</a:t>
            </a:r>
          </a:p>
          <a:p>
            <a:pPr marL="651510" indent="-514350">
              <a:buFont typeface="+mj-lt"/>
              <a:buAutoNum type="arabicPeriod"/>
            </a:pPr>
            <a:r>
              <a:rPr lang="en-US" dirty="0"/>
              <a:t>The practice is no longer efficient or economical </a:t>
            </a:r>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22</a:t>
            </a:fld>
            <a:endParaRPr kumimoji="0" lang="en-US"/>
          </a:p>
        </p:txBody>
      </p:sp>
    </p:spTree>
    <p:extLst>
      <p:ext uri="{BB962C8B-B14F-4D97-AF65-F5344CB8AC3E}">
        <p14:creationId xmlns:p14="http://schemas.microsoft.com/office/powerpoint/2010/main" val="32139530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to Change Past Practice </a:t>
            </a:r>
            <a:br>
              <a:rPr lang="en-US" dirty="0"/>
            </a:br>
            <a:r>
              <a:rPr lang="en-US" dirty="0"/>
              <a:t>Part 2</a:t>
            </a:r>
          </a:p>
        </p:txBody>
      </p:sp>
      <p:sp>
        <p:nvSpPr>
          <p:cNvPr id="3" name="Content Placeholder 2"/>
          <p:cNvSpPr>
            <a:spLocks noGrp="1"/>
          </p:cNvSpPr>
          <p:nvPr>
            <p:ph idx="1"/>
          </p:nvPr>
        </p:nvSpPr>
        <p:spPr/>
        <p:txBody>
          <a:bodyPr>
            <a:normAutofit fontScale="92500" lnSpcReduction="10000"/>
          </a:bodyPr>
          <a:lstStyle/>
          <a:p>
            <a:r>
              <a:rPr lang="en-US" dirty="0"/>
              <a:t>Number 1 – 3 are the overt reasons a Past Practice can change</a:t>
            </a:r>
          </a:p>
          <a:p>
            <a:r>
              <a:rPr lang="en-US" dirty="0"/>
              <a:t>Number one is the ‘right way’</a:t>
            </a:r>
          </a:p>
          <a:p>
            <a:r>
              <a:rPr lang="en-US" dirty="0"/>
              <a:t>Numbers two means the practice is no longer applicable such as a sections dispatch times changing </a:t>
            </a:r>
          </a:p>
          <a:p>
            <a:r>
              <a:rPr lang="en-US" dirty="0"/>
              <a:t>Number three means a higher level agreed to a different Practice and that eliminates the Past Practice</a:t>
            </a:r>
          </a:p>
          <a:p>
            <a:r>
              <a:rPr lang="en-US" dirty="0"/>
              <a:t>Number four and five generally do not apply to the USPS Number six can apply but Management has the burden of proof and we still can prevail</a:t>
            </a:r>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23</a:t>
            </a:fld>
            <a:endParaRPr kumimoji="0" lang="en-US"/>
          </a:p>
        </p:txBody>
      </p:sp>
    </p:spTree>
    <p:extLst>
      <p:ext uri="{BB962C8B-B14F-4D97-AF65-F5344CB8AC3E}">
        <p14:creationId xmlns:p14="http://schemas.microsoft.com/office/powerpoint/2010/main" val="28576969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Consistent Standards of Past Practice </a:t>
            </a:r>
          </a:p>
        </p:txBody>
      </p:sp>
      <p:sp>
        <p:nvSpPr>
          <p:cNvPr id="3" name="Content Placeholder 2"/>
          <p:cNvSpPr>
            <a:spLocks noGrp="1"/>
          </p:cNvSpPr>
          <p:nvPr>
            <p:ph idx="1"/>
          </p:nvPr>
        </p:nvSpPr>
        <p:spPr/>
        <p:txBody>
          <a:bodyPr>
            <a:normAutofit fontScale="92500" lnSpcReduction="20000"/>
          </a:bodyPr>
          <a:lstStyle/>
          <a:p>
            <a:r>
              <a:rPr lang="en-US" dirty="0"/>
              <a:t>Scope Matters! A Past Practice can apply to one section or unit</a:t>
            </a:r>
          </a:p>
          <a:p>
            <a:r>
              <a:rPr lang="en-US" dirty="0"/>
              <a:t>If the circumstances change, such as a new, less dirty process, Management can eliminate extra wash up time</a:t>
            </a:r>
          </a:p>
          <a:p>
            <a:r>
              <a:rPr lang="en-US" dirty="0"/>
              <a:t>If employees consistently abuse a benefit and is not a working condition, the Past Practice can be eliminated (Example: Supervisor provides Candy on an APC. If one employee takes all the Candy at 8 am daily, the Supervisor can stop supplying candy)</a:t>
            </a:r>
          </a:p>
          <a:p>
            <a:r>
              <a:rPr lang="en-US" dirty="0"/>
              <a:t>Since Past Practice is a part of the Contract, the Union does not need to negotiate over that item</a:t>
            </a:r>
          </a:p>
          <a:p>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24</a:t>
            </a:fld>
            <a:endParaRPr kumimoji="0" lang="en-US"/>
          </a:p>
        </p:txBody>
      </p:sp>
    </p:spTree>
    <p:extLst>
      <p:ext uri="{BB962C8B-B14F-4D97-AF65-F5344CB8AC3E}">
        <p14:creationId xmlns:p14="http://schemas.microsoft.com/office/powerpoint/2010/main" val="2073851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Understanding Check #1</a:t>
            </a:r>
          </a:p>
        </p:txBody>
      </p:sp>
      <p:sp>
        <p:nvSpPr>
          <p:cNvPr id="3" name="Content Placeholder 2"/>
          <p:cNvSpPr>
            <a:spLocks noGrp="1"/>
          </p:cNvSpPr>
          <p:nvPr>
            <p:ph idx="1"/>
          </p:nvPr>
        </p:nvSpPr>
        <p:spPr/>
        <p:txBody>
          <a:bodyPr>
            <a:normAutofit lnSpcReduction="10000"/>
          </a:bodyPr>
          <a:lstStyle/>
          <a:p>
            <a:r>
              <a:rPr lang="en-US" dirty="0"/>
              <a:t>Workers at the Customer Care Center are required to be back from their break, at their Computer, within 15 minutes. For years, employees have been returning two or three minutes late. During this time, Management has had service talks with employees about being late. Management announced they would issue discipline for coming back late </a:t>
            </a:r>
          </a:p>
          <a:p>
            <a:r>
              <a:rPr lang="en-US" dirty="0"/>
              <a:t>Is this a Past Practice Grievance?</a:t>
            </a:r>
          </a:p>
          <a:p>
            <a:r>
              <a:rPr lang="en-US" dirty="0"/>
              <a:t>Source: Von Hoffman Press </a:t>
            </a:r>
            <a:r>
              <a:rPr lang="en-US" dirty="0" err="1"/>
              <a:t>Inc</a:t>
            </a:r>
            <a:r>
              <a:rPr lang="en-US" dirty="0"/>
              <a:t> 79 LA 313, 316-317 (1982)</a:t>
            </a:r>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25</a:t>
            </a:fld>
            <a:endParaRPr kumimoji="0" lang="en-US"/>
          </a:p>
        </p:txBody>
      </p:sp>
    </p:spTree>
    <p:extLst>
      <p:ext uri="{BB962C8B-B14F-4D97-AF65-F5344CB8AC3E}">
        <p14:creationId xmlns:p14="http://schemas.microsoft.com/office/powerpoint/2010/main" val="21188635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651510" indent="-514350"/>
            <a:r>
              <a:rPr lang="en-US" dirty="0"/>
              <a:t>Understanding Check #2</a:t>
            </a:r>
          </a:p>
        </p:txBody>
      </p:sp>
      <p:sp>
        <p:nvSpPr>
          <p:cNvPr id="3" name="Content Placeholder 2"/>
          <p:cNvSpPr>
            <a:spLocks noGrp="1"/>
          </p:cNvSpPr>
          <p:nvPr>
            <p:ph idx="1"/>
          </p:nvPr>
        </p:nvSpPr>
        <p:spPr/>
        <p:txBody>
          <a:bodyPr>
            <a:normAutofit/>
          </a:bodyPr>
          <a:lstStyle/>
          <a:p>
            <a:r>
              <a:rPr lang="en-US" dirty="0"/>
              <a:t>Since the SDUS Machine was implemented, employees have been allowed an extra five minutes on their breaks in the Summer due to machine running extremely hot. The Union cites this as a Past Practice in a Grievance, and Management claims it is not because it is limited to one section/machine </a:t>
            </a:r>
          </a:p>
          <a:p>
            <a:r>
              <a:rPr lang="en-US" dirty="0"/>
              <a:t>Is Management right or is this a Past Practice?</a:t>
            </a:r>
          </a:p>
          <a:p>
            <a:r>
              <a:rPr lang="en-US" dirty="0"/>
              <a:t>Source: Central Illinois Public Service CO v IBEW Local 702 (58 LA 127, 135 </a:t>
            </a:r>
            <a:r>
              <a:rPr lang="en-US" dirty="0" err="1"/>
              <a:t>Dolson</a:t>
            </a:r>
            <a:r>
              <a:rPr lang="en-US" dirty="0"/>
              <a:t> 1972)</a:t>
            </a:r>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26</a:t>
            </a:fld>
            <a:endParaRPr kumimoji="0" lang="en-US"/>
          </a:p>
        </p:txBody>
      </p:sp>
    </p:spTree>
    <p:extLst>
      <p:ext uri="{BB962C8B-B14F-4D97-AF65-F5344CB8AC3E}">
        <p14:creationId xmlns:p14="http://schemas.microsoft.com/office/powerpoint/2010/main" val="4281125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651510" indent="-514350"/>
            <a:r>
              <a:rPr lang="en-US" dirty="0"/>
              <a:t>Understanding Check #3</a:t>
            </a:r>
          </a:p>
        </p:txBody>
      </p:sp>
      <p:sp>
        <p:nvSpPr>
          <p:cNvPr id="3" name="Content Placeholder 2"/>
          <p:cNvSpPr>
            <a:spLocks noGrp="1"/>
          </p:cNvSpPr>
          <p:nvPr>
            <p:ph idx="1"/>
          </p:nvPr>
        </p:nvSpPr>
        <p:spPr/>
        <p:txBody>
          <a:bodyPr>
            <a:normAutofit fontScale="92500" lnSpcReduction="10000"/>
          </a:bodyPr>
          <a:lstStyle/>
          <a:p>
            <a:r>
              <a:rPr lang="en-US" dirty="0"/>
              <a:t>Since the Albany Post Office opened, Management has participated in ‘customer service week’ and provided games, food and beverages to employees once a year. After a new Contract, Management stopped participating in ‘customer service week’. The Union filed a Grievance claiming Past Practice and Management claimed it is not, and if the APWU wanted this benefit they should have negotiated it in the recent LMOU</a:t>
            </a:r>
          </a:p>
          <a:p>
            <a:r>
              <a:rPr lang="en-US" dirty="0"/>
              <a:t>Is Management right or is this a Past Practice?</a:t>
            </a:r>
          </a:p>
          <a:p>
            <a:r>
              <a:rPr lang="en-US" dirty="0"/>
              <a:t>Source: Arbitrator McCoy (Esso Standard Oil Co 88 LA 1096, 1103 </a:t>
            </a:r>
            <a:r>
              <a:rPr lang="en-US" dirty="0" err="1"/>
              <a:t>Levak</a:t>
            </a:r>
            <a:r>
              <a:rPr lang="en-US" dirty="0"/>
              <a:t>, 1987)</a:t>
            </a:r>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27</a:t>
            </a:fld>
            <a:endParaRPr kumimoji="0" lang="en-US"/>
          </a:p>
        </p:txBody>
      </p:sp>
    </p:spTree>
    <p:extLst>
      <p:ext uri="{BB962C8B-B14F-4D97-AF65-F5344CB8AC3E}">
        <p14:creationId xmlns:p14="http://schemas.microsoft.com/office/powerpoint/2010/main" val="16021769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Article 5 Grievances</a:t>
            </a:r>
          </a:p>
        </p:txBody>
      </p:sp>
      <p:sp>
        <p:nvSpPr>
          <p:cNvPr id="3" name="Content Placeholder 2"/>
          <p:cNvSpPr>
            <a:spLocks noGrp="1"/>
          </p:cNvSpPr>
          <p:nvPr>
            <p:ph idx="1"/>
          </p:nvPr>
        </p:nvSpPr>
        <p:spPr/>
        <p:txBody>
          <a:bodyPr/>
          <a:lstStyle/>
          <a:p>
            <a:r>
              <a:rPr lang="en-US" dirty="0"/>
              <a:t>You have three main Article 5 Grievances you can file </a:t>
            </a:r>
          </a:p>
          <a:p>
            <a:pPr marL="651510" indent="-514350">
              <a:buFont typeface="+mj-lt"/>
              <a:buAutoNum type="arabicPeriod"/>
            </a:pPr>
            <a:r>
              <a:rPr lang="en-US" dirty="0"/>
              <a:t>Management violated a Past Practice AKA Existing Past Practice Grievance</a:t>
            </a:r>
          </a:p>
          <a:p>
            <a:pPr marL="651510" indent="-514350">
              <a:buFont typeface="+mj-lt"/>
              <a:buAutoNum type="arabicPeriod"/>
            </a:pPr>
            <a:r>
              <a:rPr lang="en-US" dirty="0"/>
              <a:t>Management implemented a conflicting, new practice AKA New Practice Grievance</a:t>
            </a:r>
          </a:p>
          <a:p>
            <a:pPr marL="651510" indent="-514350">
              <a:buFont typeface="+mj-lt"/>
              <a:buAutoNum type="arabicPeriod"/>
            </a:pPr>
            <a:r>
              <a:rPr lang="en-US" dirty="0"/>
              <a:t>Management implemented new rules without negotiation / took a Unilateral Action </a:t>
            </a:r>
          </a:p>
          <a:p>
            <a:r>
              <a:rPr lang="en-US" dirty="0"/>
              <a:t>Each of these three Grievances have different requirements to win a Grievance </a:t>
            </a:r>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28</a:t>
            </a:fld>
            <a:endParaRPr kumimoji="0" lang="en-US"/>
          </a:p>
        </p:txBody>
      </p:sp>
    </p:spTree>
    <p:extLst>
      <p:ext uri="{BB962C8B-B14F-4D97-AF65-F5344CB8AC3E}">
        <p14:creationId xmlns:p14="http://schemas.microsoft.com/office/powerpoint/2010/main" val="7672646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651510" indent="-514350"/>
            <a:r>
              <a:rPr lang="en-US" dirty="0"/>
              <a:t>Existing Past Practice Grievance</a:t>
            </a:r>
          </a:p>
        </p:txBody>
      </p:sp>
      <p:sp>
        <p:nvSpPr>
          <p:cNvPr id="3" name="Content Placeholder 2"/>
          <p:cNvSpPr>
            <a:spLocks noGrp="1"/>
          </p:cNvSpPr>
          <p:nvPr>
            <p:ph idx="1"/>
          </p:nvPr>
        </p:nvSpPr>
        <p:spPr/>
        <p:txBody>
          <a:bodyPr>
            <a:normAutofit fontScale="85000" lnSpcReduction="20000"/>
          </a:bodyPr>
          <a:lstStyle/>
          <a:p>
            <a:r>
              <a:rPr lang="en-US" dirty="0"/>
              <a:t>Management stopped a ‘Past Practice’ without notice or violated a Past Practice. To win this Grievance you want to prove as many of the following as possible: </a:t>
            </a:r>
          </a:p>
          <a:p>
            <a:pPr marL="651510" indent="-514350">
              <a:buFont typeface="+mj-lt"/>
              <a:buAutoNum type="arabicPeriod"/>
            </a:pPr>
            <a:r>
              <a:rPr lang="en-US" dirty="0"/>
              <a:t>Prove the JCIMs acceptability, longevity, repetition, clarity and consistency </a:t>
            </a:r>
          </a:p>
          <a:p>
            <a:pPr marL="651510" indent="-514350">
              <a:buFont typeface="+mj-lt"/>
              <a:buAutoNum type="arabicPeriod"/>
            </a:pPr>
            <a:r>
              <a:rPr lang="en-US" dirty="0"/>
              <a:t>Establish the function of the Practice such as clarify contract language, implement contract language, </a:t>
            </a:r>
            <a:r>
              <a:rPr lang="en-US" dirty="0" err="1"/>
              <a:t>etc</a:t>
            </a:r>
            <a:r>
              <a:rPr lang="en-US" dirty="0"/>
              <a:t> </a:t>
            </a:r>
          </a:p>
          <a:p>
            <a:pPr marL="651510" indent="-514350">
              <a:buFont typeface="+mj-lt"/>
              <a:buAutoNum type="arabicPeriod"/>
            </a:pPr>
            <a:r>
              <a:rPr lang="en-US" dirty="0"/>
              <a:t>Establish the underlying reason for the Past Practice </a:t>
            </a:r>
          </a:p>
          <a:p>
            <a:pPr marL="651510" indent="-514350">
              <a:buFont typeface="+mj-lt"/>
              <a:buAutoNum type="arabicPeriod"/>
            </a:pPr>
            <a:r>
              <a:rPr lang="en-US" dirty="0"/>
              <a:t>Prove the policy was Unilaterally discontinued or not followed in a specific situation </a:t>
            </a:r>
          </a:p>
          <a:p>
            <a:pPr marL="651510" indent="-514350">
              <a:buFont typeface="+mj-lt"/>
              <a:buAutoNum type="arabicPeriod"/>
            </a:pPr>
            <a:r>
              <a:rPr lang="en-US" dirty="0"/>
              <a:t>Argue Managements reasons for discontinuing are incorrect (If applicable)</a:t>
            </a:r>
          </a:p>
          <a:p>
            <a:pPr marL="651510" indent="-514350">
              <a:buFont typeface="+mj-lt"/>
              <a:buAutoNum type="arabicPeriod"/>
            </a:pPr>
            <a:r>
              <a:rPr lang="en-US" dirty="0"/>
              <a:t>Argue an employee benefit is being taken away (Or was taken away in one situation – if applicable)</a:t>
            </a:r>
          </a:p>
          <a:p>
            <a:pPr marL="651510"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29</a:t>
            </a:fld>
            <a:endParaRPr kumimoji="0" lang="en-US"/>
          </a:p>
        </p:txBody>
      </p:sp>
    </p:spTree>
    <p:extLst>
      <p:ext uri="{BB962C8B-B14F-4D97-AF65-F5344CB8AC3E}">
        <p14:creationId xmlns:p14="http://schemas.microsoft.com/office/powerpoint/2010/main" val="23105640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651510" indent="-514350"/>
            <a:r>
              <a:rPr lang="en-US" dirty="0"/>
              <a:t>Existing Past Practice Grievance Part 2</a:t>
            </a:r>
          </a:p>
        </p:txBody>
      </p:sp>
      <p:sp>
        <p:nvSpPr>
          <p:cNvPr id="3" name="Content Placeholder 2"/>
          <p:cNvSpPr>
            <a:spLocks noGrp="1"/>
          </p:cNvSpPr>
          <p:nvPr>
            <p:ph idx="1"/>
          </p:nvPr>
        </p:nvSpPr>
        <p:spPr/>
        <p:txBody>
          <a:bodyPr>
            <a:normAutofit fontScale="92500" lnSpcReduction="10000"/>
          </a:bodyPr>
          <a:lstStyle/>
          <a:p>
            <a:r>
              <a:rPr lang="en-US" dirty="0"/>
              <a:t>The Grievance can be outlined such as:</a:t>
            </a:r>
          </a:p>
          <a:p>
            <a:pPr marL="651510" indent="-514350">
              <a:buFont typeface="+mj-lt"/>
              <a:buAutoNum type="arabicPeriod"/>
            </a:pPr>
            <a:r>
              <a:rPr lang="en-US" dirty="0"/>
              <a:t>“On or about X date, Management began the practice of allowing employees to take their breaks at the end of their shift”</a:t>
            </a:r>
          </a:p>
          <a:p>
            <a:pPr marL="651510" indent="-514350">
              <a:buFont typeface="+mj-lt"/>
              <a:buAutoNum type="arabicPeriod"/>
            </a:pPr>
            <a:r>
              <a:rPr lang="en-US" dirty="0"/>
              <a:t>“Management implemented this practice out of mutual benefit, as having the employees take their breaks together, at a later time, allowed an earlier dispatch time of mail”</a:t>
            </a:r>
          </a:p>
          <a:p>
            <a:pPr marL="651510" indent="-514350">
              <a:buFont typeface="+mj-lt"/>
              <a:buAutoNum type="arabicPeriod"/>
            </a:pPr>
            <a:r>
              <a:rPr lang="en-US" dirty="0"/>
              <a:t>“This practice has been utilized by all clerks every day in the section (Employee Statements), enforced by Management (Service Talk) and has not been disputed (Management Interview)”</a:t>
            </a:r>
          </a:p>
          <a:p>
            <a:pPr marL="651510"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30</a:t>
            </a:fld>
            <a:endParaRPr kumimoji="0" lang="en-US"/>
          </a:p>
        </p:txBody>
      </p:sp>
    </p:spTree>
    <p:extLst>
      <p:ext uri="{BB962C8B-B14F-4D97-AF65-F5344CB8AC3E}">
        <p14:creationId xmlns:p14="http://schemas.microsoft.com/office/powerpoint/2010/main" val="40897050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651510" indent="-514350"/>
            <a:r>
              <a:rPr lang="en-US" dirty="0"/>
              <a:t>Existing Past Practice Grievance Part 3</a:t>
            </a:r>
          </a:p>
        </p:txBody>
      </p:sp>
      <p:sp>
        <p:nvSpPr>
          <p:cNvPr id="3" name="Content Placeholder 2"/>
          <p:cNvSpPr>
            <a:spLocks noGrp="1"/>
          </p:cNvSpPr>
          <p:nvPr>
            <p:ph idx="1"/>
          </p:nvPr>
        </p:nvSpPr>
        <p:spPr/>
        <p:txBody>
          <a:bodyPr>
            <a:normAutofit fontScale="92500" lnSpcReduction="10000"/>
          </a:bodyPr>
          <a:lstStyle/>
          <a:p>
            <a:r>
              <a:rPr lang="en-US" dirty="0"/>
              <a:t>Continued, the Grievance can be outlined such as:</a:t>
            </a:r>
          </a:p>
          <a:p>
            <a:pPr marL="137160" indent="0">
              <a:buNone/>
            </a:pPr>
            <a:r>
              <a:rPr lang="en-US" dirty="0"/>
              <a:t>4. “This practice has occurred from X date until Y date, approximately five years”</a:t>
            </a:r>
          </a:p>
          <a:p>
            <a:pPr marL="137160" indent="0">
              <a:buNone/>
            </a:pPr>
            <a:r>
              <a:rPr lang="en-US" dirty="0"/>
              <a:t>5. “Employees viewed this past practice as a benefit and a reason to bid into the unit (Witness Statements and Interviews)”</a:t>
            </a:r>
          </a:p>
          <a:p>
            <a:pPr marL="137160" indent="0">
              <a:buNone/>
            </a:pPr>
            <a:r>
              <a:rPr lang="en-US" dirty="0"/>
              <a:t>6. “The practice was ended on Y date without input from the Union”</a:t>
            </a:r>
          </a:p>
          <a:p>
            <a:pPr marL="137160" indent="0">
              <a:buNone/>
            </a:pPr>
            <a:r>
              <a:rPr lang="en-US" dirty="0"/>
              <a:t>7. “Management claims this change was done due to service efficiency, but the underlying conditions of dispatch have not changed or been modified”</a:t>
            </a:r>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31</a:t>
            </a:fld>
            <a:endParaRPr kumimoji="0" lang="en-US"/>
          </a:p>
        </p:txBody>
      </p:sp>
    </p:spTree>
    <p:extLst>
      <p:ext uri="{BB962C8B-B14F-4D97-AF65-F5344CB8AC3E}">
        <p14:creationId xmlns:p14="http://schemas.microsoft.com/office/powerpoint/2010/main" val="29184111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651510" indent="-514350"/>
            <a:r>
              <a:rPr lang="en-US" dirty="0"/>
              <a:t>Existing Past Practice Grievance Summary</a:t>
            </a:r>
          </a:p>
        </p:txBody>
      </p:sp>
      <p:sp>
        <p:nvSpPr>
          <p:cNvPr id="3" name="Content Placeholder 2"/>
          <p:cNvSpPr>
            <a:spLocks noGrp="1"/>
          </p:cNvSpPr>
          <p:nvPr>
            <p:ph idx="1"/>
          </p:nvPr>
        </p:nvSpPr>
        <p:spPr/>
        <p:txBody>
          <a:bodyPr>
            <a:normAutofit lnSpcReduction="10000"/>
          </a:bodyPr>
          <a:lstStyle/>
          <a:p>
            <a:r>
              <a:rPr lang="en-US" dirty="0"/>
              <a:t>Treat Past Practice as the ‘catch all’ for all agreements not written down</a:t>
            </a:r>
          </a:p>
          <a:p>
            <a:r>
              <a:rPr lang="en-US" dirty="0"/>
              <a:t>Several Arbitrations have used these standards across all regions over the past 50 years in the APWU</a:t>
            </a:r>
          </a:p>
          <a:p>
            <a:r>
              <a:rPr lang="en-US" dirty="0"/>
              <a:t>The outline example is straight forward but hints at the most important element – documentation! </a:t>
            </a:r>
          </a:p>
          <a:p>
            <a:r>
              <a:rPr lang="en-US" dirty="0"/>
              <a:t>Proving something is a Past Practice requires the Steward to prove the standard even when Management denies it  </a:t>
            </a:r>
          </a:p>
          <a:p>
            <a:endParaRPr lang="en-US" dirty="0"/>
          </a:p>
          <a:p>
            <a:endParaRPr lang="en-US" dirty="0"/>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32</a:t>
            </a:fld>
            <a:endParaRPr kumimoji="0" lang="en-US"/>
          </a:p>
        </p:txBody>
      </p:sp>
    </p:spTree>
    <p:extLst>
      <p:ext uri="{BB962C8B-B14F-4D97-AF65-F5344CB8AC3E}">
        <p14:creationId xmlns:p14="http://schemas.microsoft.com/office/powerpoint/2010/main" val="39589704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651510" indent="-514350"/>
            <a:r>
              <a:rPr lang="en-US" dirty="0"/>
              <a:t>Existing Past Practice Grievance Documentation</a:t>
            </a:r>
          </a:p>
        </p:txBody>
      </p:sp>
      <p:sp>
        <p:nvSpPr>
          <p:cNvPr id="3" name="Content Placeholder 2"/>
          <p:cNvSpPr>
            <a:spLocks noGrp="1"/>
          </p:cNvSpPr>
          <p:nvPr>
            <p:ph idx="1"/>
          </p:nvPr>
        </p:nvSpPr>
        <p:spPr/>
        <p:txBody>
          <a:bodyPr>
            <a:normAutofit fontScale="92500" lnSpcReduction="20000"/>
          </a:bodyPr>
          <a:lstStyle/>
          <a:p>
            <a:r>
              <a:rPr lang="en-US" dirty="0"/>
              <a:t>These are the common forms of documentation I have used (or are used in successful Grievances):</a:t>
            </a:r>
          </a:p>
          <a:p>
            <a:pPr marL="651510" indent="-514350">
              <a:buFont typeface="+mj-lt"/>
              <a:buAutoNum type="arabicPeriod"/>
            </a:pPr>
            <a:r>
              <a:rPr lang="en-US" dirty="0"/>
              <a:t>Interview senior employees / retirees </a:t>
            </a:r>
          </a:p>
          <a:p>
            <a:pPr marL="651510" indent="-514350">
              <a:buFont typeface="+mj-lt"/>
              <a:buAutoNum type="arabicPeriod"/>
            </a:pPr>
            <a:r>
              <a:rPr lang="en-US" dirty="0"/>
              <a:t>Interview other crafts as unbiased witnesses (Carriers, MVS, </a:t>
            </a:r>
            <a:r>
              <a:rPr lang="en-US" dirty="0" err="1"/>
              <a:t>etc</a:t>
            </a:r>
            <a:r>
              <a:rPr lang="en-US" dirty="0"/>
              <a:t>)</a:t>
            </a:r>
          </a:p>
          <a:p>
            <a:pPr marL="651510" indent="-514350">
              <a:buFont typeface="+mj-lt"/>
              <a:buAutoNum type="arabicPeriod"/>
            </a:pPr>
            <a:r>
              <a:rPr lang="en-US" dirty="0"/>
              <a:t>Interview other/former Stewards</a:t>
            </a:r>
          </a:p>
          <a:p>
            <a:pPr marL="651510" indent="-514350">
              <a:buFont typeface="+mj-lt"/>
              <a:buAutoNum type="arabicPeriod"/>
            </a:pPr>
            <a:r>
              <a:rPr lang="en-US" dirty="0"/>
              <a:t>Interview Management</a:t>
            </a:r>
          </a:p>
          <a:p>
            <a:pPr marL="651510" indent="-514350">
              <a:buFont typeface="+mj-lt"/>
              <a:buAutoNum type="arabicPeriod"/>
            </a:pPr>
            <a:r>
              <a:rPr lang="en-US" dirty="0"/>
              <a:t>Grievant Statements</a:t>
            </a:r>
          </a:p>
          <a:p>
            <a:pPr marL="651510" indent="-514350">
              <a:buFont typeface="+mj-lt"/>
              <a:buAutoNum type="arabicPeriod"/>
            </a:pPr>
            <a:r>
              <a:rPr lang="en-US" dirty="0"/>
              <a:t>Other Craft Statements</a:t>
            </a:r>
          </a:p>
          <a:p>
            <a:pPr marL="651510" indent="-514350">
              <a:buFont typeface="+mj-lt"/>
              <a:buAutoNum type="arabicPeriod"/>
            </a:pPr>
            <a:r>
              <a:rPr lang="en-US" dirty="0"/>
              <a:t>Labor – Management Meeting Minutes / Notes</a:t>
            </a:r>
          </a:p>
          <a:p>
            <a:pPr marL="651510" indent="-514350">
              <a:buFont typeface="+mj-lt"/>
              <a:buAutoNum type="arabicPeriod"/>
            </a:pPr>
            <a:r>
              <a:rPr lang="en-US" dirty="0"/>
              <a:t>Emails, postings, or service talks about Practice</a:t>
            </a:r>
          </a:p>
          <a:p>
            <a:pPr marL="651510" indent="-514350">
              <a:buFont typeface="+mj-lt"/>
              <a:buAutoNum type="arabicPeriod"/>
            </a:pPr>
            <a:r>
              <a:rPr lang="en-US" dirty="0"/>
              <a:t>Related Grievance Settlements</a:t>
            </a:r>
          </a:p>
          <a:p>
            <a:pPr marL="137160" indent="0">
              <a:buNone/>
            </a:pPr>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33</a:t>
            </a:fld>
            <a:endParaRPr kumimoji="0" lang="en-US"/>
          </a:p>
        </p:txBody>
      </p:sp>
    </p:spTree>
    <p:extLst>
      <p:ext uri="{BB962C8B-B14F-4D97-AF65-F5344CB8AC3E}">
        <p14:creationId xmlns:p14="http://schemas.microsoft.com/office/powerpoint/2010/main" val="6723145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651510" indent="-514350"/>
            <a:r>
              <a:rPr lang="en-US" dirty="0"/>
              <a:t>Existing Past Practice Grievance in Action</a:t>
            </a:r>
          </a:p>
        </p:txBody>
      </p:sp>
      <p:sp>
        <p:nvSpPr>
          <p:cNvPr id="3" name="Content Placeholder 2"/>
          <p:cNvSpPr>
            <a:spLocks noGrp="1"/>
          </p:cNvSpPr>
          <p:nvPr>
            <p:ph idx="1"/>
          </p:nvPr>
        </p:nvSpPr>
        <p:spPr/>
        <p:txBody>
          <a:bodyPr>
            <a:normAutofit fontScale="92500" lnSpcReduction="10000"/>
          </a:bodyPr>
          <a:lstStyle/>
          <a:p>
            <a:r>
              <a:rPr lang="en-US" dirty="0"/>
              <a:t>You can largely use the aforementioned template for all basic Past Practice Grievances and win</a:t>
            </a:r>
          </a:p>
          <a:p>
            <a:r>
              <a:rPr lang="en-US" dirty="0"/>
              <a:t>You lose Past Practice Grievances by failing to properly document</a:t>
            </a:r>
          </a:p>
          <a:p>
            <a:r>
              <a:rPr lang="en-US" dirty="0"/>
              <a:t>Expect Management to deny the Past Practice existed</a:t>
            </a:r>
          </a:p>
          <a:p>
            <a:r>
              <a:rPr lang="en-US" dirty="0"/>
              <a:t>Denying the practice existed does create a negative inference – Management must prove an alternative and provide superior evidence</a:t>
            </a:r>
          </a:p>
          <a:p>
            <a:r>
              <a:rPr lang="en-US" dirty="0"/>
              <a:t>Management’s best response is to claim each situation is handled on a case by case basis OR that another practice existed</a:t>
            </a:r>
          </a:p>
          <a:p>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34</a:t>
            </a:fld>
            <a:endParaRPr kumimoji="0" lang="en-US"/>
          </a:p>
        </p:txBody>
      </p:sp>
    </p:spTree>
    <p:extLst>
      <p:ext uri="{BB962C8B-B14F-4D97-AF65-F5344CB8AC3E}">
        <p14:creationId xmlns:p14="http://schemas.microsoft.com/office/powerpoint/2010/main" val="29310596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651510" indent="-514350"/>
            <a:r>
              <a:rPr lang="en-US" dirty="0"/>
              <a:t>Existing Past Practice Grievance in Action</a:t>
            </a:r>
          </a:p>
        </p:txBody>
      </p:sp>
      <p:sp>
        <p:nvSpPr>
          <p:cNvPr id="3" name="Content Placeholder 2"/>
          <p:cNvSpPr>
            <a:spLocks noGrp="1"/>
          </p:cNvSpPr>
          <p:nvPr>
            <p:ph idx="1"/>
          </p:nvPr>
        </p:nvSpPr>
        <p:spPr/>
        <p:txBody>
          <a:bodyPr>
            <a:normAutofit fontScale="92500" lnSpcReduction="20000"/>
          </a:bodyPr>
          <a:lstStyle/>
          <a:p>
            <a:r>
              <a:rPr lang="en-US" dirty="0"/>
              <a:t>Case by Case Basis Defense:</a:t>
            </a:r>
          </a:p>
          <a:p>
            <a:pPr marL="651510" indent="-514350">
              <a:buFont typeface="+mj-lt"/>
              <a:buAutoNum type="arabicPeriod"/>
            </a:pPr>
            <a:r>
              <a:rPr lang="en-US" dirty="0"/>
              <a:t>You must be PROACTIVE when gaining documentation and this is why it is essential to get as many statements as possible that includes how long employees were in Unit and that the practice existed the entire time</a:t>
            </a:r>
          </a:p>
          <a:p>
            <a:pPr marL="651510" indent="-514350">
              <a:buFont typeface="+mj-lt"/>
              <a:buAutoNum type="arabicPeriod"/>
            </a:pPr>
            <a:r>
              <a:rPr lang="en-US" dirty="0"/>
              <a:t>You must be PROACTIVE by interviewing Supervisors to catch them admitting the Practice before revealing everything to Management</a:t>
            </a:r>
          </a:p>
          <a:p>
            <a:pPr marL="651510" indent="-514350">
              <a:buFont typeface="+mj-lt"/>
              <a:buAutoNum type="arabicPeriod"/>
            </a:pPr>
            <a:r>
              <a:rPr lang="en-US" dirty="0"/>
              <a:t>You can be REACTIVE by asking Management who claims the Practice did not exist and grill them in an interview. If no specifics are provided you argue negative inference! </a:t>
            </a:r>
          </a:p>
          <a:p>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35</a:t>
            </a:fld>
            <a:endParaRPr kumimoji="0" lang="en-US"/>
          </a:p>
        </p:txBody>
      </p:sp>
    </p:spTree>
    <p:extLst>
      <p:ext uri="{BB962C8B-B14F-4D97-AF65-F5344CB8AC3E}">
        <p14:creationId xmlns:p14="http://schemas.microsoft.com/office/powerpoint/2010/main" val="4169579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651510" indent="-514350"/>
            <a:r>
              <a:rPr lang="en-US" dirty="0"/>
              <a:t>Existing Past Practice Grievance in Action</a:t>
            </a:r>
          </a:p>
        </p:txBody>
      </p:sp>
      <p:sp>
        <p:nvSpPr>
          <p:cNvPr id="3" name="Content Placeholder 2"/>
          <p:cNvSpPr>
            <a:spLocks noGrp="1"/>
          </p:cNvSpPr>
          <p:nvPr>
            <p:ph idx="1"/>
          </p:nvPr>
        </p:nvSpPr>
        <p:spPr/>
        <p:txBody>
          <a:bodyPr>
            <a:normAutofit fontScale="85000" lnSpcReduction="20000"/>
          </a:bodyPr>
          <a:lstStyle/>
          <a:p>
            <a:r>
              <a:rPr lang="en-US" dirty="0"/>
              <a:t>Another Practice Defense:</a:t>
            </a:r>
          </a:p>
          <a:p>
            <a:pPr marL="651510" indent="-514350">
              <a:buFont typeface="+mj-lt"/>
              <a:buAutoNum type="arabicPeriod"/>
            </a:pPr>
            <a:r>
              <a:rPr lang="en-US" dirty="0"/>
              <a:t>You must be PROACTIVE by interviewing EAS and likely Management witnesses in advance to codify them as lying/unreliable witness when they claim otherwise later </a:t>
            </a:r>
          </a:p>
          <a:p>
            <a:pPr marL="651510" indent="-514350">
              <a:buFont typeface="+mj-lt"/>
              <a:buAutoNum type="arabicPeriod"/>
            </a:pPr>
            <a:r>
              <a:rPr lang="en-US" dirty="0"/>
              <a:t>Write at Step 2 or Additions/Corrections, “Management denied this was a Past Practice, but has not denied taking these actions. Nor denied these actions occurred over an extended period of time, with consistency and repetition. Management has failed to prove they did (Alternative Practice) with any consistency, repetition, or that the Union was aware they acted in a way contrary to the Past Practice the Union has established.” </a:t>
            </a:r>
          </a:p>
          <a:p>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36</a:t>
            </a:fld>
            <a:endParaRPr kumimoji="0" lang="en-US"/>
          </a:p>
        </p:txBody>
      </p:sp>
    </p:spTree>
    <p:extLst>
      <p:ext uri="{BB962C8B-B14F-4D97-AF65-F5344CB8AC3E}">
        <p14:creationId xmlns:p14="http://schemas.microsoft.com/office/powerpoint/2010/main" val="14118952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651510" indent="-514350"/>
            <a:r>
              <a:rPr lang="en-US" dirty="0"/>
              <a:t>Knowledge Check</a:t>
            </a:r>
          </a:p>
        </p:txBody>
      </p:sp>
      <p:sp>
        <p:nvSpPr>
          <p:cNvPr id="3" name="Content Placeholder 2"/>
          <p:cNvSpPr>
            <a:spLocks noGrp="1"/>
          </p:cNvSpPr>
          <p:nvPr>
            <p:ph idx="1"/>
          </p:nvPr>
        </p:nvSpPr>
        <p:spPr/>
        <p:txBody>
          <a:bodyPr>
            <a:normAutofit lnSpcReduction="10000"/>
          </a:bodyPr>
          <a:lstStyle/>
          <a:p>
            <a:r>
              <a:rPr lang="en-US" dirty="0"/>
              <a:t>Past Practice is every rule, process or procedure not explicitly covered by the CBA, JCIM , Handbook/Manual, Settlement or (L)MOU</a:t>
            </a:r>
          </a:p>
          <a:p>
            <a:r>
              <a:rPr lang="en-US" dirty="0"/>
              <a:t>Past Practice can be the most difficult Grievance to prove as you need multiple statements, witnesses and interviews</a:t>
            </a:r>
          </a:p>
          <a:p>
            <a:r>
              <a:rPr lang="en-US" dirty="0"/>
              <a:t>Past Practice is a game of Chess with Management, winning requires your case to be mistake free and you must predict Managements defense to have the appropriate evidence ready to counter it! </a:t>
            </a:r>
          </a:p>
          <a:p>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37</a:t>
            </a:fld>
            <a:endParaRPr kumimoji="0" lang="en-US"/>
          </a:p>
        </p:txBody>
      </p:sp>
    </p:spTree>
    <p:extLst>
      <p:ext uri="{BB962C8B-B14F-4D97-AF65-F5344CB8AC3E}">
        <p14:creationId xmlns:p14="http://schemas.microsoft.com/office/powerpoint/2010/main" val="26928382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651510" indent="-514350"/>
            <a:r>
              <a:rPr lang="en-US" dirty="0"/>
              <a:t>Conflicting Practice Grievance</a:t>
            </a:r>
          </a:p>
        </p:txBody>
      </p:sp>
      <p:sp>
        <p:nvSpPr>
          <p:cNvPr id="3" name="Content Placeholder 2"/>
          <p:cNvSpPr>
            <a:spLocks noGrp="1"/>
          </p:cNvSpPr>
          <p:nvPr>
            <p:ph idx="1"/>
          </p:nvPr>
        </p:nvSpPr>
        <p:spPr/>
        <p:txBody>
          <a:bodyPr>
            <a:normAutofit fontScale="85000" lnSpcReduction="20000"/>
          </a:bodyPr>
          <a:lstStyle/>
          <a:p>
            <a:r>
              <a:rPr lang="en-US" dirty="0"/>
              <a:t>This is a unique situation where you have an existing Practice and Management decides to try something new and claims this is the standing Practice – this is common with New Management who bring old work rules from another facility</a:t>
            </a:r>
          </a:p>
          <a:p>
            <a:r>
              <a:rPr lang="en-US" dirty="0"/>
              <a:t>This Grievance is nearly identical to an Existing Past Practice Grievance, except you have more emphasis on failing to Bargain</a:t>
            </a:r>
          </a:p>
          <a:p>
            <a:r>
              <a:rPr lang="en-US" dirty="0"/>
              <a:t>To win this Grievance you must: </a:t>
            </a:r>
          </a:p>
          <a:p>
            <a:pPr marL="651510" indent="-514350">
              <a:buFont typeface="+mj-lt"/>
              <a:buAutoNum type="arabicPeriod"/>
            </a:pPr>
            <a:r>
              <a:rPr lang="en-US" dirty="0"/>
              <a:t>Prove the previous Practice and Mutual Benefit</a:t>
            </a:r>
          </a:p>
          <a:p>
            <a:pPr marL="651510" indent="-514350">
              <a:buFont typeface="+mj-lt"/>
              <a:buAutoNum type="arabicPeriod"/>
            </a:pPr>
            <a:r>
              <a:rPr lang="en-US" dirty="0"/>
              <a:t>Establish a violation of the Contract provisions</a:t>
            </a:r>
          </a:p>
          <a:p>
            <a:pPr marL="651510" indent="-514350">
              <a:buFont typeface="+mj-lt"/>
              <a:buAutoNum type="arabicPeriod"/>
            </a:pPr>
            <a:r>
              <a:rPr lang="en-US" dirty="0"/>
              <a:t>Establish Management failed to negotiate/notify with the Union prior to implementing this practice </a:t>
            </a:r>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38</a:t>
            </a:fld>
            <a:endParaRPr kumimoji="0" lang="en-US"/>
          </a:p>
        </p:txBody>
      </p:sp>
    </p:spTree>
    <p:extLst>
      <p:ext uri="{BB962C8B-B14F-4D97-AF65-F5344CB8AC3E}">
        <p14:creationId xmlns:p14="http://schemas.microsoft.com/office/powerpoint/2010/main" val="25547904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651510" indent="-514350"/>
            <a:r>
              <a:rPr lang="en-US" dirty="0"/>
              <a:t>Conflicting Practice Grievance Part 2</a:t>
            </a:r>
          </a:p>
        </p:txBody>
      </p:sp>
      <p:sp>
        <p:nvSpPr>
          <p:cNvPr id="3" name="Content Placeholder 2"/>
          <p:cNvSpPr>
            <a:spLocks noGrp="1"/>
          </p:cNvSpPr>
          <p:nvPr>
            <p:ph idx="1"/>
          </p:nvPr>
        </p:nvSpPr>
        <p:spPr/>
        <p:txBody>
          <a:bodyPr>
            <a:normAutofit fontScale="92500" lnSpcReduction="20000"/>
          </a:bodyPr>
          <a:lstStyle/>
          <a:p>
            <a:r>
              <a:rPr lang="en-US" dirty="0"/>
              <a:t>Timeliness is an essential element here in small offices. The moment the Union ‘should have known’ is when the clock starts</a:t>
            </a:r>
          </a:p>
          <a:p>
            <a:r>
              <a:rPr lang="en-US" dirty="0"/>
              <a:t>Management often ‘gets away’ with this in small offices where a Steward does not reside</a:t>
            </a:r>
          </a:p>
          <a:p>
            <a:r>
              <a:rPr lang="en-US" dirty="0"/>
              <a:t>Employees on the workroom floor may like the change. The APWU must consider the potential issues and ramifications. The change may be better, but Management still violated the CBA/JCIM by not negotiating with the APWU before hand</a:t>
            </a:r>
          </a:p>
          <a:p>
            <a:r>
              <a:rPr lang="en-US" dirty="0"/>
              <a:t>This is not just a JCIM Article 5 Grievance, but a 1, 3 and 5 Grievance</a:t>
            </a:r>
          </a:p>
          <a:p>
            <a:endParaRPr lang="en-US" dirty="0"/>
          </a:p>
          <a:p>
            <a:endParaRPr lang="en-US" dirty="0"/>
          </a:p>
          <a:p>
            <a:pPr marL="651510" indent="-514350">
              <a:buFont typeface="+mj-lt"/>
              <a:buAutoNum type="arabicPeriod"/>
            </a:pPr>
            <a:endParaRPr lang="en-US" dirty="0"/>
          </a:p>
          <a:p>
            <a:endParaRPr lang="en-US" dirty="0"/>
          </a:p>
          <a:p>
            <a:pPr marL="137160" indent="0">
              <a:buNone/>
            </a:pPr>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39</a:t>
            </a:fld>
            <a:endParaRPr kumimoji="0" lang="en-US"/>
          </a:p>
        </p:txBody>
      </p:sp>
    </p:spTree>
    <p:extLst>
      <p:ext uri="{BB962C8B-B14F-4D97-AF65-F5344CB8AC3E}">
        <p14:creationId xmlns:p14="http://schemas.microsoft.com/office/powerpoint/2010/main" val="40829750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651510" indent="-514350"/>
            <a:r>
              <a:rPr lang="en-US" dirty="0"/>
              <a:t>Knowledge Check</a:t>
            </a:r>
          </a:p>
        </p:txBody>
      </p:sp>
      <p:sp>
        <p:nvSpPr>
          <p:cNvPr id="3" name="Content Placeholder 2"/>
          <p:cNvSpPr>
            <a:spLocks noGrp="1"/>
          </p:cNvSpPr>
          <p:nvPr>
            <p:ph idx="1"/>
          </p:nvPr>
        </p:nvSpPr>
        <p:spPr/>
        <p:txBody>
          <a:bodyPr>
            <a:normAutofit lnSpcReduction="10000"/>
          </a:bodyPr>
          <a:lstStyle/>
          <a:p>
            <a:r>
              <a:rPr lang="en-US" dirty="0"/>
              <a:t>The Conflicting Practice Grievance is simply a combination Grievance about a Unilateral Action which violates the Unions Rights, an Overstep Managements Rights, and a violation of an Existing Past Practice</a:t>
            </a:r>
          </a:p>
          <a:p>
            <a:r>
              <a:rPr lang="en-US" dirty="0"/>
              <a:t>You argue Management has an obligation to negotiate with the Union for changes of hours, wages and working conditions</a:t>
            </a:r>
          </a:p>
          <a:p>
            <a:r>
              <a:rPr lang="en-US" dirty="0"/>
              <a:t>The ‘Past Practice’ is how it was done before</a:t>
            </a:r>
          </a:p>
          <a:p>
            <a:r>
              <a:rPr lang="en-US" dirty="0"/>
              <a:t>‘Unilateral Action’ is a new action or policy Management imposed </a:t>
            </a:r>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40</a:t>
            </a:fld>
            <a:endParaRPr kumimoji="0" lang="en-US"/>
          </a:p>
        </p:txBody>
      </p:sp>
    </p:spTree>
    <p:extLst>
      <p:ext uri="{BB962C8B-B14F-4D97-AF65-F5344CB8AC3E}">
        <p14:creationId xmlns:p14="http://schemas.microsoft.com/office/powerpoint/2010/main" val="41582792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651510" indent="-514350"/>
            <a:r>
              <a:rPr lang="en-US" dirty="0"/>
              <a:t>Unilateral Action Grievance</a:t>
            </a:r>
          </a:p>
        </p:txBody>
      </p:sp>
      <p:sp>
        <p:nvSpPr>
          <p:cNvPr id="3" name="Content Placeholder 2"/>
          <p:cNvSpPr>
            <a:spLocks noGrp="1"/>
          </p:cNvSpPr>
          <p:nvPr>
            <p:ph idx="1"/>
          </p:nvPr>
        </p:nvSpPr>
        <p:spPr/>
        <p:txBody>
          <a:bodyPr>
            <a:normAutofit fontScale="92500" lnSpcReduction="10000"/>
          </a:bodyPr>
          <a:lstStyle/>
          <a:p>
            <a:r>
              <a:rPr lang="en-US" dirty="0"/>
              <a:t>Unilateral Action is a direct CBA Article 5 violation</a:t>
            </a:r>
          </a:p>
          <a:p>
            <a:r>
              <a:rPr lang="en-US" dirty="0"/>
              <a:t>We see this more often with new processes / machines, or the implementation of new rules, language, technology or directives</a:t>
            </a:r>
          </a:p>
          <a:p>
            <a:r>
              <a:rPr lang="en-US" dirty="0"/>
              <a:t>For example, Employees can now use </a:t>
            </a:r>
            <a:r>
              <a:rPr lang="en-US" dirty="0" err="1"/>
              <a:t>liteblue</a:t>
            </a:r>
            <a:r>
              <a:rPr lang="en-US" dirty="0"/>
              <a:t> to request leave. Local Management has made a rule that employees must still submit a 3971 for advanced leave requests </a:t>
            </a:r>
          </a:p>
          <a:p>
            <a:r>
              <a:rPr lang="en-US" dirty="0"/>
              <a:t>You argue your normal violations, but include Article 5 as this is a Unilateral Action not negotiated with the APWU </a:t>
            </a:r>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41</a:t>
            </a:fld>
            <a:endParaRPr kumimoji="0" lang="en-US"/>
          </a:p>
        </p:txBody>
      </p:sp>
    </p:spTree>
    <p:extLst>
      <p:ext uri="{BB962C8B-B14F-4D97-AF65-F5344CB8AC3E}">
        <p14:creationId xmlns:p14="http://schemas.microsoft.com/office/powerpoint/2010/main" val="18716157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Missing Link</a:t>
            </a:r>
          </a:p>
        </p:txBody>
      </p:sp>
      <p:sp>
        <p:nvSpPr>
          <p:cNvPr id="3" name="Content Placeholder 2"/>
          <p:cNvSpPr>
            <a:spLocks noGrp="1"/>
          </p:cNvSpPr>
          <p:nvPr>
            <p:ph idx="1"/>
          </p:nvPr>
        </p:nvSpPr>
        <p:spPr/>
        <p:txBody>
          <a:bodyPr>
            <a:normAutofit fontScale="85000" lnSpcReduction="20000"/>
          </a:bodyPr>
          <a:lstStyle/>
          <a:p>
            <a:r>
              <a:rPr lang="en-US" dirty="0"/>
              <a:t>The JCIM does not mention the missing link to a Past Practice Grievance</a:t>
            </a:r>
          </a:p>
          <a:p>
            <a:r>
              <a:rPr lang="en-US" dirty="0"/>
              <a:t>The Harm to the Grievant / The Benefit to the Grievant!</a:t>
            </a:r>
          </a:p>
          <a:p>
            <a:r>
              <a:rPr lang="en-US" dirty="0"/>
              <a:t>In many Past Practice Grievances the Union must successfully argue that changing the Past Practice either harms the Grievant or removes a Benefit</a:t>
            </a:r>
          </a:p>
          <a:p>
            <a:r>
              <a:rPr lang="en-US" dirty="0"/>
              <a:t>This is based on Arbitration decisions in which, since their was no harm, the Union ‘won’ but their was no remedy or compensation! </a:t>
            </a:r>
          </a:p>
          <a:p>
            <a:r>
              <a:rPr lang="en-US" dirty="0"/>
              <a:t>For example, if allowed one headphone on the floor for the past decade and Management suddenly states no headphones on the floor, argue it is an employee benefit being taken away</a:t>
            </a:r>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42</a:t>
            </a:fld>
            <a:endParaRPr kumimoji="0" lang="en-US"/>
          </a:p>
        </p:txBody>
      </p:sp>
    </p:spTree>
    <p:extLst>
      <p:ext uri="{BB962C8B-B14F-4D97-AF65-F5344CB8AC3E}">
        <p14:creationId xmlns:p14="http://schemas.microsoft.com/office/powerpoint/2010/main" val="25779290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Recap: Questions You Must Answer Before Grieving </a:t>
            </a:r>
          </a:p>
        </p:txBody>
      </p:sp>
      <p:sp>
        <p:nvSpPr>
          <p:cNvPr id="3" name="Content Placeholder 2"/>
          <p:cNvSpPr>
            <a:spLocks noGrp="1"/>
          </p:cNvSpPr>
          <p:nvPr>
            <p:ph idx="1"/>
          </p:nvPr>
        </p:nvSpPr>
        <p:spPr/>
        <p:txBody>
          <a:bodyPr>
            <a:normAutofit/>
          </a:bodyPr>
          <a:lstStyle/>
          <a:p>
            <a:pPr marL="651510" indent="-514350">
              <a:buFont typeface="+mj-lt"/>
              <a:buAutoNum type="arabicPeriod"/>
            </a:pPr>
            <a:r>
              <a:rPr lang="en-US" dirty="0"/>
              <a:t>Is their an existing negotiated or contractual rule regarding the practice? </a:t>
            </a:r>
          </a:p>
          <a:p>
            <a:pPr marL="651510" indent="-514350">
              <a:buFont typeface="+mj-lt"/>
              <a:buAutoNum type="arabicPeriod"/>
            </a:pPr>
            <a:r>
              <a:rPr lang="en-US" dirty="0"/>
              <a:t>Do any settlements exist that reference the practice or that created the practice?</a:t>
            </a:r>
          </a:p>
          <a:p>
            <a:pPr marL="651510" indent="-514350">
              <a:buFont typeface="+mj-lt"/>
              <a:buAutoNum type="arabicPeriod"/>
            </a:pPr>
            <a:r>
              <a:rPr lang="en-US" dirty="0"/>
              <a:t>How was the practice created?</a:t>
            </a:r>
          </a:p>
          <a:p>
            <a:pPr marL="651510" indent="-514350">
              <a:buFont typeface="+mj-lt"/>
              <a:buAutoNum type="arabicPeriod"/>
            </a:pPr>
            <a:r>
              <a:rPr lang="en-US" dirty="0"/>
              <a:t>How long has the practice been in place?</a:t>
            </a:r>
          </a:p>
          <a:p>
            <a:pPr marL="651510" indent="-514350">
              <a:buFont typeface="+mj-lt"/>
              <a:buAutoNum type="arabicPeriod"/>
            </a:pPr>
            <a:r>
              <a:rPr lang="en-US" dirty="0"/>
              <a:t>(If applicable) When did the practice change?</a:t>
            </a:r>
          </a:p>
          <a:p>
            <a:pPr marL="651510" indent="-514350">
              <a:buFont typeface="+mj-lt"/>
              <a:buAutoNum type="arabicPeriod"/>
            </a:pPr>
            <a:r>
              <a:rPr lang="en-US" dirty="0"/>
              <a:t>(If applicable) Why did the practice change?</a:t>
            </a:r>
          </a:p>
          <a:p>
            <a:pPr marL="651510" indent="-514350">
              <a:buFont typeface="+mj-lt"/>
              <a:buAutoNum type="arabicPeriod"/>
            </a:pPr>
            <a:r>
              <a:rPr lang="en-US" dirty="0"/>
              <a:t>Is this Grievance timely? </a:t>
            </a:r>
          </a:p>
          <a:p>
            <a:pPr marL="651510" indent="-514350">
              <a:buFont typeface="+mj-lt"/>
              <a:buAutoNum type="arabicPeriod"/>
            </a:pPr>
            <a:endParaRPr lang="en-US" dirty="0"/>
          </a:p>
          <a:p>
            <a:pPr marL="651510"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43</a:t>
            </a:fld>
            <a:endParaRPr kumimoji="0" lang="en-US"/>
          </a:p>
        </p:txBody>
      </p:sp>
    </p:spTree>
    <p:extLst>
      <p:ext uri="{BB962C8B-B14F-4D97-AF65-F5344CB8AC3E}">
        <p14:creationId xmlns:p14="http://schemas.microsoft.com/office/powerpoint/2010/main" val="35462871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APWU Example 1 – Steward Requests</a:t>
            </a:r>
          </a:p>
        </p:txBody>
      </p:sp>
      <p:sp>
        <p:nvSpPr>
          <p:cNvPr id="3" name="Content Placeholder 2"/>
          <p:cNvSpPr>
            <a:spLocks noGrp="1"/>
          </p:cNvSpPr>
          <p:nvPr>
            <p:ph idx="1"/>
          </p:nvPr>
        </p:nvSpPr>
        <p:spPr/>
        <p:txBody>
          <a:bodyPr>
            <a:normAutofit fontScale="92500" lnSpcReduction="20000"/>
          </a:bodyPr>
          <a:lstStyle/>
          <a:p>
            <a:r>
              <a:rPr lang="en-US" dirty="0"/>
              <a:t>The way to request a Steward is to ask your Supervisor for a Steward</a:t>
            </a:r>
          </a:p>
          <a:p>
            <a:r>
              <a:rPr lang="en-US" dirty="0"/>
              <a:t>At this point, the CBA is silent on how to notify the Union </a:t>
            </a:r>
          </a:p>
          <a:p>
            <a:r>
              <a:rPr lang="en-US" dirty="0"/>
              <a:t>For an office without a Steward, such as a MAL or a small office, Management could email or call the APWU</a:t>
            </a:r>
          </a:p>
          <a:p>
            <a:r>
              <a:rPr lang="en-US" dirty="0"/>
              <a:t>What Management does would be the Past Practice</a:t>
            </a:r>
          </a:p>
          <a:p>
            <a:r>
              <a:rPr lang="en-US" dirty="0"/>
              <a:t>If Management suddenly started telling employees to call themselves it violates Past Practice</a:t>
            </a:r>
          </a:p>
          <a:p>
            <a:r>
              <a:rPr lang="en-US" dirty="0"/>
              <a:t>NOTE: Other agreements and language exist around Steward Requests</a:t>
            </a:r>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44</a:t>
            </a:fld>
            <a:endParaRPr kumimoji="0" lang="en-US"/>
          </a:p>
        </p:txBody>
      </p:sp>
    </p:spTree>
    <p:extLst>
      <p:ext uri="{BB962C8B-B14F-4D97-AF65-F5344CB8AC3E}">
        <p14:creationId xmlns:p14="http://schemas.microsoft.com/office/powerpoint/2010/main" val="27748595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APWU Example 2 - Headphones</a:t>
            </a:r>
          </a:p>
        </p:txBody>
      </p:sp>
      <p:sp>
        <p:nvSpPr>
          <p:cNvPr id="3" name="Content Placeholder 2"/>
          <p:cNvSpPr>
            <a:spLocks noGrp="1"/>
          </p:cNvSpPr>
          <p:nvPr>
            <p:ph idx="1"/>
          </p:nvPr>
        </p:nvSpPr>
        <p:spPr/>
        <p:txBody>
          <a:bodyPr>
            <a:normAutofit fontScale="92500" lnSpcReduction="10000"/>
          </a:bodyPr>
          <a:lstStyle/>
          <a:p>
            <a:r>
              <a:rPr lang="en-US" dirty="0"/>
              <a:t>On the workroom floor employees have been using earbuds since the </a:t>
            </a:r>
            <a:r>
              <a:rPr lang="en-US" dirty="0" err="1"/>
              <a:t>walkman</a:t>
            </a:r>
            <a:r>
              <a:rPr lang="en-US" dirty="0"/>
              <a:t> came out with runners earbuds </a:t>
            </a:r>
          </a:p>
          <a:p>
            <a:r>
              <a:rPr lang="en-US" dirty="0"/>
              <a:t>The unwritten policy was to allow non automation to have two earbuds, and automation to have one earbud in</a:t>
            </a:r>
          </a:p>
          <a:p>
            <a:r>
              <a:rPr lang="en-US" dirty="0"/>
              <a:t>This is the Past Practice </a:t>
            </a:r>
          </a:p>
          <a:p>
            <a:r>
              <a:rPr lang="en-US" dirty="0"/>
              <a:t>If Management attempts to change the ‘rule’ they must negotiate with the APWU first</a:t>
            </a:r>
          </a:p>
          <a:p>
            <a:r>
              <a:rPr lang="en-US" dirty="0"/>
              <a:t>NOTE: This could be a new safety concern, but since this is an employee benefit we would still Grieve if Management did not discuss first </a:t>
            </a:r>
          </a:p>
          <a:p>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45</a:t>
            </a:fld>
            <a:endParaRPr kumimoji="0" lang="en-US"/>
          </a:p>
        </p:txBody>
      </p:sp>
    </p:spTree>
    <p:extLst>
      <p:ext uri="{BB962C8B-B14F-4D97-AF65-F5344CB8AC3E}">
        <p14:creationId xmlns:p14="http://schemas.microsoft.com/office/powerpoint/2010/main" val="36894699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APWU Example 3 – Setting Up IIs</a:t>
            </a:r>
          </a:p>
        </p:txBody>
      </p:sp>
      <p:sp>
        <p:nvSpPr>
          <p:cNvPr id="3" name="Content Placeholder 2"/>
          <p:cNvSpPr>
            <a:spLocks noGrp="1"/>
          </p:cNvSpPr>
          <p:nvPr>
            <p:ph idx="1"/>
          </p:nvPr>
        </p:nvSpPr>
        <p:spPr/>
        <p:txBody>
          <a:bodyPr>
            <a:normAutofit fontScale="92500" lnSpcReduction="20000"/>
          </a:bodyPr>
          <a:lstStyle/>
          <a:p>
            <a:r>
              <a:rPr lang="en-US" dirty="0"/>
              <a:t>The Customer Care Center has only 3 Stewards for over 400 complimented employees and as such Stewards are not ‘sitting around’ waiting to hold IIs</a:t>
            </a:r>
          </a:p>
          <a:p>
            <a:r>
              <a:rPr lang="en-US" dirty="0"/>
              <a:t>The APWU and Management agreed that Supervisors will email Stewards in advance at the CCC</a:t>
            </a:r>
          </a:p>
          <a:p>
            <a:r>
              <a:rPr lang="en-US" dirty="0"/>
              <a:t>A Supervisor calls a Stewards personal Cell Phone to do an ‘emergency II’ and the Steward does not answer the phone</a:t>
            </a:r>
          </a:p>
          <a:p>
            <a:r>
              <a:rPr lang="en-US" dirty="0"/>
              <a:t>Management attempts to discipline the Steward</a:t>
            </a:r>
          </a:p>
          <a:p>
            <a:r>
              <a:rPr lang="en-US" dirty="0"/>
              <a:t>The Union would argue Past Practice as one element when defending the discipline</a:t>
            </a:r>
          </a:p>
          <a:p>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46</a:t>
            </a:fld>
            <a:endParaRPr kumimoji="0" lang="en-US"/>
          </a:p>
        </p:txBody>
      </p:sp>
    </p:spTree>
    <p:extLst>
      <p:ext uri="{BB962C8B-B14F-4D97-AF65-F5344CB8AC3E}">
        <p14:creationId xmlns:p14="http://schemas.microsoft.com/office/powerpoint/2010/main" val="33174802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APWU Example 4 – Small Office A</a:t>
            </a:r>
          </a:p>
        </p:txBody>
      </p:sp>
      <p:sp>
        <p:nvSpPr>
          <p:cNvPr id="3" name="Content Placeholder 2"/>
          <p:cNvSpPr>
            <a:spLocks noGrp="1"/>
          </p:cNvSpPr>
          <p:nvPr>
            <p:ph idx="1"/>
          </p:nvPr>
        </p:nvSpPr>
        <p:spPr/>
        <p:txBody>
          <a:bodyPr>
            <a:normAutofit fontScale="77500" lnSpcReduction="20000"/>
          </a:bodyPr>
          <a:lstStyle/>
          <a:p>
            <a:r>
              <a:rPr lang="en-US" dirty="0"/>
              <a:t>The Royal Oak Post Office has long allowed volunteers to assist the NALC with their annual food drive. The Post Master allowed employees on the floor when not scheduled, provided grilled food and many in Management also volunteered. In 2025 a new Post Master decided to not pay for food</a:t>
            </a:r>
          </a:p>
          <a:p>
            <a:r>
              <a:rPr lang="en-US" dirty="0"/>
              <a:t>The Unions (APWU and NALC) did not dispute this volunteer work for well over a decade, as long as food was provided and it was voluntary</a:t>
            </a:r>
          </a:p>
          <a:p>
            <a:r>
              <a:rPr lang="en-US" dirty="0"/>
              <a:t>Carriers would drop off donations mid route or on their own time picking up, and clerks would sort the donations on the docks and put into bins</a:t>
            </a:r>
          </a:p>
          <a:p>
            <a:r>
              <a:rPr lang="en-US" dirty="0"/>
              <a:t>Hundreds of Carriers, carrier volunteers and clerk volunteers  have participated and witnessed the Practice</a:t>
            </a:r>
          </a:p>
          <a:p>
            <a:r>
              <a:rPr lang="en-US" dirty="0"/>
              <a:t>The Union would argue this is a Past Practice and the remedy is the USPS now must provide food, drink, </a:t>
            </a:r>
            <a:r>
              <a:rPr lang="en-US" dirty="0" err="1"/>
              <a:t>etc</a:t>
            </a:r>
            <a:endParaRPr lang="en-US" dirty="0"/>
          </a:p>
          <a:p>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47</a:t>
            </a:fld>
            <a:endParaRPr kumimoji="0" lang="en-US"/>
          </a:p>
        </p:txBody>
      </p:sp>
    </p:spTree>
    <p:extLst>
      <p:ext uri="{BB962C8B-B14F-4D97-AF65-F5344CB8AC3E}">
        <p14:creationId xmlns:p14="http://schemas.microsoft.com/office/powerpoint/2010/main" val="33965170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APWU Example 5 – Small Office B</a:t>
            </a:r>
          </a:p>
        </p:txBody>
      </p:sp>
      <p:sp>
        <p:nvSpPr>
          <p:cNvPr id="3" name="Content Placeholder 2"/>
          <p:cNvSpPr>
            <a:spLocks noGrp="1"/>
          </p:cNvSpPr>
          <p:nvPr>
            <p:ph idx="1"/>
          </p:nvPr>
        </p:nvSpPr>
        <p:spPr/>
        <p:txBody>
          <a:bodyPr>
            <a:normAutofit fontScale="92500" lnSpcReduction="20000"/>
          </a:bodyPr>
          <a:lstStyle/>
          <a:p>
            <a:r>
              <a:rPr lang="en-US" dirty="0"/>
              <a:t>The Berkley Post Office is a small satellite Post Office which has a window unit and no Supervisor. For the past twenty years, when the window unit needs change the Lead or Clerk would go to a nearby bank and exchange money. Management decided to enforce F – 101 9-1.5.2 and require the PRU to call a Supervisor to do the exchange      </a:t>
            </a:r>
          </a:p>
          <a:p>
            <a:r>
              <a:rPr lang="en-US" dirty="0"/>
              <a:t>The Union never disputed this as the Union was unaware until the Practice existed for 15 years and once aware discouraged but did not Grieve the violation</a:t>
            </a:r>
          </a:p>
          <a:p>
            <a:r>
              <a:rPr lang="en-US" dirty="0"/>
              <a:t>Management NEVER had a discussion or service talk about this Practice</a:t>
            </a:r>
          </a:p>
          <a:p>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48</a:t>
            </a:fld>
            <a:endParaRPr kumimoji="0" lang="en-US"/>
          </a:p>
        </p:txBody>
      </p:sp>
    </p:spTree>
    <p:extLst>
      <p:ext uri="{BB962C8B-B14F-4D97-AF65-F5344CB8AC3E}">
        <p14:creationId xmlns:p14="http://schemas.microsoft.com/office/powerpoint/2010/main" val="4242807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APWU Example 5 – Part 2</a:t>
            </a:r>
          </a:p>
        </p:txBody>
      </p:sp>
      <p:sp>
        <p:nvSpPr>
          <p:cNvPr id="3" name="Content Placeholder 2"/>
          <p:cNvSpPr>
            <a:spLocks noGrp="1"/>
          </p:cNvSpPr>
          <p:nvPr>
            <p:ph idx="1"/>
          </p:nvPr>
        </p:nvSpPr>
        <p:spPr/>
        <p:txBody>
          <a:bodyPr>
            <a:normAutofit/>
          </a:bodyPr>
          <a:lstStyle/>
          <a:p>
            <a:r>
              <a:rPr lang="en-US" dirty="0"/>
              <a:t>The Union COULD argue this is a Past Practice and the remedy is to allow Leads / Clerks to get change</a:t>
            </a:r>
          </a:p>
          <a:p>
            <a:r>
              <a:rPr lang="en-US" dirty="0"/>
              <a:t>Why wouldn’t the Union file a Past Practice Grievance? </a:t>
            </a:r>
          </a:p>
          <a:p>
            <a:r>
              <a:rPr lang="en-US" dirty="0"/>
              <a:t>If the Union did file a Past Practice Grievance, would they win? </a:t>
            </a:r>
          </a:p>
          <a:p>
            <a:r>
              <a:rPr lang="en-US" dirty="0"/>
              <a:t>What would you tell the member? </a:t>
            </a:r>
          </a:p>
          <a:p>
            <a:r>
              <a:rPr lang="en-US" dirty="0"/>
              <a:t>HINT: You have conflicting Contract language! </a:t>
            </a:r>
          </a:p>
          <a:p>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49</a:t>
            </a:fld>
            <a:endParaRPr kumimoji="0" lang="en-US"/>
          </a:p>
        </p:txBody>
      </p:sp>
    </p:spTree>
    <p:extLst>
      <p:ext uri="{BB962C8B-B14F-4D97-AF65-F5344CB8AC3E}">
        <p14:creationId xmlns:p14="http://schemas.microsoft.com/office/powerpoint/2010/main" val="8367577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Walking Into Past Practice </a:t>
            </a:r>
          </a:p>
        </p:txBody>
      </p:sp>
      <p:sp>
        <p:nvSpPr>
          <p:cNvPr id="3" name="Content Placeholder 2"/>
          <p:cNvSpPr>
            <a:spLocks noGrp="1"/>
          </p:cNvSpPr>
          <p:nvPr>
            <p:ph idx="1"/>
          </p:nvPr>
        </p:nvSpPr>
        <p:spPr/>
        <p:txBody>
          <a:bodyPr>
            <a:normAutofit fontScale="85000" lnSpcReduction="20000"/>
          </a:bodyPr>
          <a:lstStyle/>
          <a:p>
            <a:r>
              <a:rPr lang="en-US" dirty="0"/>
              <a:t>Times change, and so will Past Practice </a:t>
            </a:r>
          </a:p>
          <a:p>
            <a:r>
              <a:rPr lang="en-US" dirty="0"/>
              <a:t>Past Practice can be good or bad for the Membership</a:t>
            </a:r>
          </a:p>
          <a:p>
            <a:r>
              <a:rPr lang="en-US" dirty="0"/>
              <a:t>Past Practice is the easiest Grievance to lose when you have new Stewards or Officers as you don’t know the history or context </a:t>
            </a:r>
          </a:p>
          <a:p>
            <a:r>
              <a:rPr lang="en-US" dirty="0"/>
              <a:t>You cannot win a Past Practice Grievance just because you are now a Steward and disliked how things were done   </a:t>
            </a:r>
          </a:p>
          <a:p>
            <a:r>
              <a:rPr lang="en-US" dirty="0"/>
              <a:t>Before you attack Past Practice, you must fully understand why it came to be</a:t>
            </a:r>
          </a:p>
          <a:p>
            <a:r>
              <a:rPr lang="en-US" dirty="0"/>
              <a:t>Unlike other violations, you risk losing a member benefit, a Union benefit or a worse practice being implemented by disputing a Past Practice</a:t>
            </a:r>
          </a:p>
          <a:p>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50</a:t>
            </a:fld>
            <a:endParaRPr kumimoji="0" lang="en-US"/>
          </a:p>
        </p:txBody>
      </p:sp>
    </p:spTree>
    <p:extLst>
      <p:ext uri="{BB962C8B-B14F-4D97-AF65-F5344CB8AC3E}">
        <p14:creationId xmlns:p14="http://schemas.microsoft.com/office/powerpoint/2010/main" val="2207904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Understanding Past Practice </a:t>
            </a:r>
          </a:p>
        </p:txBody>
      </p:sp>
      <p:sp>
        <p:nvSpPr>
          <p:cNvPr id="3" name="Content Placeholder 2"/>
          <p:cNvSpPr>
            <a:spLocks noGrp="1"/>
          </p:cNvSpPr>
          <p:nvPr>
            <p:ph idx="1"/>
          </p:nvPr>
        </p:nvSpPr>
        <p:spPr/>
        <p:txBody>
          <a:bodyPr>
            <a:normAutofit lnSpcReduction="10000"/>
          </a:bodyPr>
          <a:lstStyle/>
          <a:p>
            <a:r>
              <a:rPr lang="en-US" dirty="0"/>
              <a:t>Past Practice includes handshake deals, backroom deals, verbal agreements, implementation of Contract Language, non handbook/manual work rules, or how employees ‘get the job done’</a:t>
            </a:r>
          </a:p>
          <a:p>
            <a:r>
              <a:rPr lang="en-US" dirty="0"/>
              <a:t>You can add Past Practice to many Grievances (Discipline regarding discussions, Job Creation if Past Practice is to delay breaks until mail is up, </a:t>
            </a:r>
            <a:r>
              <a:rPr lang="en-US" dirty="0" err="1"/>
              <a:t>etc</a:t>
            </a:r>
            <a:r>
              <a:rPr lang="en-US" dirty="0"/>
              <a:t>) </a:t>
            </a:r>
          </a:p>
          <a:p>
            <a:r>
              <a:rPr lang="en-US" dirty="0"/>
              <a:t>If it is a Rule or policy, and unwritten, it is Past Practice!</a:t>
            </a:r>
          </a:p>
          <a:p>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51</a:t>
            </a:fld>
            <a:endParaRPr kumimoji="0" lang="en-US"/>
          </a:p>
        </p:txBody>
      </p:sp>
    </p:spTree>
    <p:extLst>
      <p:ext uri="{BB962C8B-B14F-4D97-AF65-F5344CB8AC3E}">
        <p14:creationId xmlns:p14="http://schemas.microsoft.com/office/powerpoint/2010/main" val="34395212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We Disagree</a:t>
            </a:r>
          </a:p>
        </p:txBody>
      </p:sp>
      <p:sp>
        <p:nvSpPr>
          <p:cNvPr id="3" name="Content Placeholder 2"/>
          <p:cNvSpPr>
            <a:spLocks noGrp="1"/>
          </p:cNvSpPr>
          <p:nvPr>
            <p:ph idx="1"/>
          </p:nvPr>
        </p:nvSpPr>
        <p:spPr/>
        <p:txBody>
          <a:bodyPr>
            <a:normAutofit fontScale="92500"/>
          </a:bodyPr>
          <a:lstStyle/>
          <a:p>
            <a:r>
              <a:rPr lang="en-US" dirty="0"/>
              <a:t>Now that you understand Past Practice, it is time to discuss the exceptions and nuances!</a:t>
            </a:r>
          </a:p>
          <a:p>
            <a:r>
              <a:rPr lang="en-US" dirty="0"/>
              <a:t>Past Practice violations are far more common with less established or thought out Contracts</a:t>
            </a:r>
          </a:p>
          <a:p>
            <a:r>
              <a:rPr lang="en-US" dirty="0"/>
              <a:t>Arbitrator opinions can vary wildly on what is or is not a Past Practice – The circumstances could be identical, but the subject matter being different could change if it is a Past Practice or not</a:t>
            </a:r>
          </a:p>
          <a:p>
            <a:r>
              <a:rPr lang="en-US" dirty="0"/>
              <a:t>Let’s look at some historical examples, determine if they are Past Practice, and identify potential risk from fighting the decision</a:t>
            </a:r>
          </a:p>
          <a:p>
            <a:endParaRPr lang="en-US" dirty="0"/>
          </a:p>
          <a:p>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52</a:t>
            </a:fld>
            <a:endParaRPr kumimoji="0" lang="en-US"/>
          </a:p>
        </p:txBody>
      </p:sp>
    </p:spTree>
    <p:extLst>
      <p:ext uri="{BB962C8B-B14F-4D97-AF65-F5344CB8AC3E}">
        <p14:creationId xmlns:p14="http://schemas.microsoft.com/office/powerpoint/2010/main" val="17824770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Where We Disagree – Arbitration Example 1</a:t>
            </a:r>
          </a:p>
        </p:txBody>
      </p:sp>
      <p:sp>
        <p:nvSpPr>
          <p:cNvPr id="3" name="Content Placeholder 2"/>
          <p:cNvSpPr>
            <a:spLocks noGrp="1"/>
          </p:cNvSpPr>
          <p:nvPr>
            <p:ph idx="1"/>
          </p:nvPr>
        </p:nvSpPr>
        <p:spPr/>
        <p:txBody>
          <a:bodyPr>
            <a:normAutofit lnSpcReduction="10000"/>
          </a:bodyPr>
          <a:lstStyle/>
          <a:p>
            <a:r>
              <a:rPr lang="en-US" dirty="0"/>
              <a:t>Management has long allowed volunteers to use annual leave for Christmas Eve which was negotiated with the Union. Management simultaneously offered Overtime for those who designated holiday is Christmas Eve</a:t>
            </a:r>
          </a:p>
          <a:p>
            <a:r>
              <a:rPr lang="en-US" dirty="0"/>
              <a:t>Management decided this was a waste of money, and stopped offering the use of annual leave for Christmas Eve</a:t>
            </a:r>
          </a:p>
          <a:p>
            <a:r>
              <a:rPr lang="en-US" dirty="0"/>
              <a:t>Is this a winning Past Practice Grievance?</a:t>
            </a:r>
          </a:p>
          <a:p>
            <a:r>
              <a:rPr lang="en-US" dirty="0"/>
              <a:t>HINT: Employee benefit, different NS Days creates unfair Overtime Offerings</a:t>
            </a:r>
          </a:p>
          <a:p>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53</a:t>
            </a:fld>
            <a:endParaRPr kumimoji="0" lang="en-US"/>
          </a:p>
        </p:txBody>
      </p:sp>
    </p:spTree>
    <p:extLst>
      <p:ext uri="{BB962C8B-B14F-4D97-AF65-F5344CB8AC3E}">
        <p14:creationId xmlns:p14="http://schemas.microsoft.com/office/powerpoint/2010/main" val="34863963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Where We Disagree – Arbitration Example 2</a:t>
            </a:r>
          </a:p>
        </p:txBody>
      </p:sp>
      <p:sp>
        <p:nvSpPr>
          <p:cNvPr id="3" name="Content Placeholder 2"/>
          <p:cNvSpPr>
            <a:spLocks noGrp="1"/>
          </p:cNvSpPr>
          <p:nvPr>
            <p:ph idx="1"/>
          </p:nvPr>
        </p:nvSpPr>
        <p:spPr/>
        <p:txBody>
          <a:bodyPr>
            <a:normAutofit fontScale="92500" lnSpcReduction="10000"/>
          </a:bodyPr>
          <a:lstStyle/>
          <a:p>
            <a:r>
              <a:rPr lang="en-US" dirty="0"/>
              <a:t>Management has long provided a ‘Christmas Bonus’ via </a:t>
            </a:r>
            <a:r>
              <a:rPr lang="en-US" dirty="0" err="1"/>
              <a:t>Giftcard</a:t>
            </a:r>
            <a:r>
              <a:rPr lang="en-US" dirty="0"/>
              <a:t> for their employees. The Manager who paid for it retired, and the new Manager claims it was a ‘gift’ and refuses to keep up the tradition</a:t>
            </a:r>
          </a:p>
          <a:p>
            <a:r>
              <a:rPr lang="en-US" dirty="0"/>
              <a:t>These gift cards were given to everyone, for the same amount, and the card stated ‘to buy a holiday ham’</a:t>
            </a:r>
          </a:p>
          <a:p>
            <a:r>
              <a:rPr lang="en-US" dirty="0"/>
              <a:t>Is this a winning Past Practice Grievance?</a:t>
            </a:r>
          </a:p>
          <a:p>
            <a:r>
              <a:rPr lang="en-US" dirty="0"/>
              <a:t>Arbitrations: </a:t>
            </a:r>
            <a:r>
              <a:rPr lang="en-US" dirty="0" err="1"/>
              <a:t>Elesco</a:t>
            </a:r>
            <a:r>
              <a:rPr lang="en-US" dirty="0"/>
              <a:t> Smelting Corp (56 LA 1256, 1260-1263)(</a:t>
            </a:r>
            <a:r>
              <a:rPr lang="en-US" dirty="0" err="1"/>
              <a:t>Sembower</a:t>
            </a:r>
            <a:r>
              <a:rPr lang="en-US" dirty="0"/>
              <a:t>, 1971)</a:t>
            </a:r>
          </a:p>
          <a:p>
            <a:r>
              <a:rPr lang="en-US" dirty="0"/>
              <a:t>HINT: Bonus and gift are different things! </a:t>
            </a:r>
          </a:p>
          <a:p>
            <a:endParaRPr lang="en-US" dirty="0"/>
          </a:p>
          <a:p>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54</a:t>
            </a:fld>
            <a:endParaRPr kumimoji="0" lang="en-US"/>
          </a:p>
        </p:txBody>
      </p:sp>
    </p:spTree>
    <p:extLst>
      <p:ext uri="{BB962C8B-B14F-4D97-AF65-F5344CB8AC3E}">
        <p14:creationId xmlns:p14="http://schemas.microsoft.com/office/powerpoint/2010/main" val="176153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Where We Disagree – Arbitration Example 3</a:t>
            </a:r>
          </a:p>
        </p:txBody>
      </p:sp>
      <p:sp>
        <p:nvSpPr>
          <p:cNvPr id="3" name="Content Placeholder 2"/>
          <p:cNvSpPr>
            <a:spLocks noGrp="1"/>
          </p:cNvSpPr>
          <p:nvPr>
            <p:ph idx="1"/>
          </p:nvPr>
        </p:nvSpPr>
        <p:spPr/>
        <p:txBody>
          <a:bodyPr>
            <a:normAutofit fontScale="92500"/>
          </a:bodyPr>
          <a:lstStyle/>
          <a:p>
            <a:r>
              <a:rPr lang="en-US" dirty="0"/>
              <a:t>Employees have long smoked on the workroom floor. The LSM Machines at the Detroit GWY even had installed ashtrays! Management decided to remove the ashtrays and prohibit smoking because ‘they were told to’ by higher ups </a:t>
            </a:r>
          </a:p>
          <a:p>
            <a:r>
              <a:rPr lang="en-US" dirty="0"/>
              <a:t>Is this a winning Past Practice Grievance?</a:t>
            </a:r>
          </a:p>
          <a:p>
            <a:r>
              <a:rPr lang="en-US" dirty="0"/>
              <a:t>Executive Order: In 1997 Bill Clinton Signed Executive Order 13058 preventing smoking in Buildings</a:t>
            </a:r>
          </a:p>
          <a:p>
            <a:r>
              <a:rPr lang="en-US" dirty="0"/>
              <a:t>HINT: Prior to 1997, Arbitrators often considered public safety vs Contractual Right</a:t>
            </a:r>
          </a:p>
          <a:p>
            <a:endParaRPr lang="en-US" dirty="0"/>
          </a:p>
          <a:p>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55</a:t>
            </a:fld>
            <a:endParaRPr kumimoji="0" lang="en-US"/>
          </a:p>
        </p:txBody>
      </p:sp>
    </p:spTree>
    <p:extLst>
      <p:ext uri="{BB962C8B-B14F-4D97-AF65-F5344CB8AC3E}">
        <p14:creationId xmlns:p14="http://schemas.microsoft.com/office/powerpoint/2010/main" val="19952101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Where We Disagree – Arbitration Example 4</a:t>
            </a:r>
          </a:p>
        </p:txBody>
      </p:sp>
      <p:sp>
        <p:nvSpPr>
          <p:cNvPr id="3" name="Content Placeholder 2"/>
          <p:cNvSpPr>
            <a:spLocks noGrp="1"/>
          </p:cNvSpPr>
          <p:nvPr>
            <p:ph idx="1"/>
          </p:nvPr>
        </p:nvSpPr>
        <p:spPr/>
        <p:txBody>
          <a:bodyPr>
            <a:normAutofit/>
          </a:bodyPr>
          <a:lstStyle/>
          <a:p>
            <a:r>
              <a:rPr lang="en-US" dirty="0"/>
              <a:t>For the past 50 years, employees were allowed to have a radio ‘in the back’ playing music. Management decided to stop allowing the use of Radio</a:t>
            </a:r>
          </a:p>
          <a:p>
            <a:r>
              <a:rPr lang="en-US" dirty="0"/>
              <a:t>Is this a winning Past Practice Grievance?</a:t>
            </a:r>
          </a:p>
          <a:p>
            <a:r>
              <a:rPr lang="en-US" dirty="0"/>
              <a:t>Arbitrations: 71 LA 929 (Lynch, 1978)(Radio binding); 89 LA 777 (McDonald, 1987)(Radio Non - binding)  </a:t>
            </a:r>
          </a:p>
          <a:p>
            <a:r>
              <a:rPr lang="en-US" dirty="0"/>
              <a:t>HINT: It’s a Trick Question!</a:t>
            </a:r>
          </a:p>
          <a:p>
            <a:endParaRPr lang="en-US" dirty="0"/>
          </a:p>
          <a:p>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56</a:t>
            </a:fld>
            <a:endParaRPr kumimoji="0" lang="en-US"/>
          </a:p>
        </p:txBody>
      </p:sp>
    </p:spTree>
    <p:extLst>
      <p:ext uri="{BB962C8B-B14F-4D97-AF65-F5344CB8AC3E}">
        <p14:creationId xmlns:p14="http://schemas.microsoft.com/office/powerpoint/2010/main" val="23227708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Where We Disagree – Arbitration Example 5</a:t>
            </a:r>
          </a:p>
        </p:txBody>
      </p:sp>
      <p:sp>
        <p:nvSpPr>
          <p:cNvPr id="3" name="Content Placeholder 2"/>
          <p:cNvSpPr>
            <a:spLocks noGrp="1"/>
          </p:cNvSpPr>
          <p:nvPr>
            <p:ph idx="1"/>
          </p:nvPr>
        </p:nvSpPr>
        <p:spPr/>
        <p:txBody>
          <a:bodyPr>
            <a:normAutofit lnSpcReduction="10000"/>
          </a:bodyPr>
          <a:lstStyle/>
          <a:p>
            <a:r>
              <a:rPr lang="en-US" dirty="0"/>
              <a:t>For the past 15 years, the Training Office Staff wore casual clothes on Fridays. The Union considered this a benefit, and attempted to negotiate it into the LMOU. After the Union failed to negotiate this into the LMOU, Management decided to stop the practice</a:t>
            </a:r>
          </a:p>
          <a:p>
            <a:r>
              <a:rPr lang="en-US" dirty="0"/>
              <a:t>NOTE: The Training Office does not have a Supervisor in the unit with the Staff and the unit does have a dress code</a:t>
            </a:r>
          </a:p>
          <a:p>
            <a:r>
              <a:rPr lang="en-US" dirty="0"/>
              <a:t>Is this a winning Past Practice Grievance?</a:t>
            </a:r>
          </a:p>
          <a:p>
            <a:r>
              <a:rPr lang="en-US" dirty="0"/>
              <a:t>HINT: Can the Union establish Mutuality? </a:t>
            </a:r>
          </a:p>
          <a:p>
            <a:endParaRPr lang="en-US" dirty="0"/>
          </a:p>
          <a:p>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57</a:t>
            </a:fld>
            <a:endParaRPr kumimoji="0" lang="en-US"/>
          </a:p>
        </p:txBody>
      </p:sp>
    </p:spTree>
    <p:extLst>
      <p:ext uri="{BB962C8B-B14F-4D97-AF65-F5344CB8AC3E}">
        <p14:creationId xmlns:p14="http://schemas.microsoft.com/office/powerpoint/2010/main" val="460475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651510" indent="-514350"/>
            <a:r>
              <a:rPr lang="en-US" dirty="0"/>
              <a:t>When a Practice Violates the Contract</a:t>
            </a:r>
          </a:p>
        </p:txBody>
      </p:sp>
      <p:sp>
        <p:nvSpPr>
          <p:cNvPr id="3" name="Content Placeholder 2"/>
          <p:cNvSpPr>
            <a:spLocks noGrp="1"/>
          </p:cNvSpPr>
          <p:nvPr>
            <p:ph idx="1"/>
          </p:nvPr>
        </p:nvSpPr>
        <p:spPr/>
        <p:txBody>
          <a:bodyPr>
            <a:normAutofit lnSpcReduction="10000"/>
          </a:bodyPr>
          <a:lstStyle/>
          <a:p>
            <a:r>
              <a:rPr lang="en-US" dirty="0"/>
              <a:t>This is uncommon in the APWU, but you can have a standing, agreed upon Past Practice that violates the Contract, or Handbooks/Manuals</a:t>
            </a:r>
          </a:p>
          <a:p>
            <a:r>
              <a:rPr lang="en-US" dirty="0"/>
              <a:t>This is far more common with new technology / operations – Such as the Customer Care Centers</a:t>
            </a:r>
          </a:p>
          <a:p>
            <a:r>
              <a:rPr lang="en-US" dirty="0"/>
              <a:t>Arbitrators take three positions:</a:t>
            </a:r>
          </a:p>
          <a:p>
            <a:r>
              <a:rPr lang="en-US" dirty="0"/>
              <a:t>Contract Language Prevails </a:t>
            </a:r>
          </a:p>
          <a:p>
            <a:r>
              <a:rPr lang="en-US" dirty="0"/>
              <a:t>Equitable Estoppel </a:t>
            </a:r>
          </a:p>
          <a:p>
            <a:r>
              <a:rPr lang="en-US" dirty="0"/>
              <a:t>Amended by Conduct</a:t>
            </a:r>
          </a:p>
          <a:p>
            <a:endParaRPr lang="en-US" dirty="0"/>
          </a:p>
          <a:p>
            <a:endParaRPr lang="en-US" dirty="0"/>
          </a:p>
          <a:p>
            <a:pPr marL="651510" indent="-514350">
              <a:buFont typeface="+mj-lt"/>
              <a:buAutoNum type="arabicPeriod"/>
            </a:pPr>
            <a:endParaRPr lang="en-US" dirty="0"/>
          </a:p>
          <a:p>
            <a:endParaRPr lang="en-US" dirty="0"/>
          </a:p>
          <a:p>
            <a:pPr marL="137160" indent="0">
              <a:buNone/>
            </a:pPr>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58</a:t>
            </a:fld>
            <a:endParaRPr kumimoji="0" lang="en-US"/>
          </a:p>
        </p:txBody>
      </p:sp>
    </p:spTree>
    <p:extLst>
      <p:ext uri="{BB962C8B-B14F-4D97-AF65-F5344CB8AC3E}">
        <p14:creationId xmlns:p14="http://schemas.microsoft.com/office/powerpoint/2010/main" val="724249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651510" indent="-514350"/>
            <a:r>
              <a:rPr lang="en-US" dirty="0"/>
              <a:t>When a Practice Violates the Contract – CBA Prevails</a:t>
            </a:r>
          </a:p>
        </p:txBody>
      </p:sp>
      <p:sp>
        <p:nvSpPr>
          <p:cNvPr id="3" name="Content Placeholder 2"/>
          <p:cNvSpPr>
            <a:spLocks noGrp="1"/>
          </p:cNvSpPr>
          <p:nvPr>
            <p:ph idx="1"/>
          </p:nvPr>
        </p:nvSpPr>
        <p:spPr/>
        <p:txBody>
          <a:bodyPr>
            <a:normAutofit fontScale="92500" lnSpcReduction="20000"/>
          </a:bodyPr>
          <a:lstStyle/>
          <a:p>
            <a:r>
              <a:rPr lang="en-US" dirty="0"/>
              <a:t>The Customer Care Center began as a Pilot Program in another APWU Local and came to 480-481 under an MOU, APWU Jurisdictional Procedure, and intent to expand by the USPS</a:t>
            </a:r>
          </a:p>
          <a:p>
            <a:r>
              <a:rPr lang="en-US" dirty="0"/>
              <a:t>Outside the MOU, Management adopted many policies so the CCC could operate which the Union did not dispute </a:t>
            </a:r>
          </a:p>
          <a:p>
            <a:r>
              <a:rPr lang="en-US" dirty="0"/>
              <a:t>Some of these policies eventually contradicted with the CBA, handbooks or manuals, </a:t>
            </a:r>
            <a:r>
              <a:rPr lang="en-US" dirty="0" err="1"/>
              <a:t>etc</a:t>
            </a:r>
            <a:endParaRPr lang="en-US" dirty="0"/>
          </a:p>
          <a:p>
            <a:r>
              <a:rPr lang="en-US" dirty="0"/>
              <a:t>In a vacuum of circumstance, Arbitrators usually rule the Contractual Language prevails when Grieved, even if a Past Practice was mutually accepted</a:t>
            </a:r>
          </a:p>
          <a:p>
            <a:endParaRPr lang="en-US" dirty="0"/>
          </a:p>
          <a:p>
            <a:endParaRPr lang="en-US" dirty="0"/>
          </a:p>
          <a:p>
            <a:pPr marL="651510" indent="-514350">
              <a:buFont typeface="+mj-lt"/>
              <a:buAutoNum type="arabicPeriod"/>
            </a:pPr>
            <a:endParaRPr lang="en-US" dirty="0"/>
          </a:p>
          <a:p>
            <a:endParaRPr lang="en-US" dirty="0"/>
          </a:p>
          <a:p>
            <a:pPr marL="137160" indent="0">
              <a:buNone/>
            </a:pPr>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59</a:t>
            </a:fld>
            <a:endParaRPr kumimoji="0" lang="en-US"/>
          </a:p>
        </p:txBody>
      </p:sp>
    </p:spTree>
    <p:extLst>
      <p:ext uri="{BB962C8B-B14F-4D97-AF65-F5344CB8AC3E}">
        <p14:creationId xmlns:p14="http://schemas.microsoft.com/office/powerpoint/2010/main" val="42595849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651510" indent="-514350"/>
            <a:r>
              <a:rPr lang="en-US" dirty="0"/>
              <a:t>When a Practice Violates the Contract – Equitable Estoppel </a:t>
            </a:r>
          </a:p>
        </p:txBody>
      </p:sp>
      <p:sp>
        <p:nvSpPr>
          <p:cNvPr id="3" name="Content Placeholder 2"/>
          <p:cNvSpPr>
            <a:spLocks noGrp="1"/>
          </p:cNvSpPr>
          <p:nvPr>
            <p:ph idx="1"/>
          </p:nvPr>
        </p:nvSpPr>
        <p:spPr/>
        <p:txBody>
          <a:bodyPr>
            <a:normAutofit fontScale="77500" lnSpcReduction="20000"/>
          </a:bodyPr>
          <a:lstStyle/>
          <a:p>
            <a:r>
              <a:rPr lang="en-US" dirty="0"/>
              <a:t>Equitable Estoppel is a legal defense essentially meaning a Judge or Arbitrator cannot rule in favor of a party who did not negotiate in good faith in order to create the Conflict</a:t>
            </a:r>
          </a:p>
          <a:p>
            <a:r>
              <a:rPr lang="en-US" dirty="0"/>
              <a:t>An example would be the APWU brings to the LMOU negotiation table a request for Window Clerks to be allowed wash up time even if the window closed late. Management assures the Union this is the Past Practice and it was not worth bargaining over. Once the LMOU was signed, Management issued an order eliminating Wash Up time if the Window did closed late</a:t>
            </a:r>
          </a:p>
          <a:p>
            <a:r>
              <a:rPr lang="en-US" dirty="0"/>
              <a:t>The Contract would consider this ‘wash up’ time and should be in the LMOU, but an Arbitrator would likely rule against the USPS if they tried to take this away as they bargained the LMOU only to take the right away and would enforce the previous Past Practice</a:t>
            </a:r>
          </a:p>
          <a:p>
            <a:endParaRPr lang="en-US" dirty="0"/>
          </a:p>
          <a:p>
            <a:pPr marL="651510" indent="-514350">
              <a:buFont typeface="+mj-lt"/>
              <a:buAutoNum type="arabicPeriod"/>
            </a:pPr>
            <a:endParaRPr lang="en-US" dirty="0"/>
          </a:p>
          <a:p>
            <a:endParaRPr lang="en-US" dirty="0"/>
          </a:p>
          <a:p>
            <a:pPr marL="137160" indent="0">
              <a:buNone/>
            </a:pPr>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60</a:t>
            </a:fld>
            <a:endParaRPr kumimoji="0" lang="en-US"/>
          </a:p>
        </p:txBody>
      </p:sp>
    </p:spTree>
    <p:extLst>
      <p:ext uri="{BB962C8B-B14F-4D97-AF65-F5344CB8AC3E}">
        <p14:creationId xmlns:p14="http://schemas.microsoft.com/office/powerpoint/2010/main" val="37245118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651510" indent="-514350"/>
            <a:r>
              <a:rPr lang="en-US" dirty="0"/>
              <a:t>When a Practice Violates the Contract – Amended</a:t>
            </a:r>
          </a:p>
        </p:txBody>
      </p:sp>
      <p:sp>
        <p:nvSpPr>
          <p:cNvPr id="3" name="Content Placeholder 2"/>
          <p:cNvSpPr>
            <a:spLocks noGrp="1"/>
          </p:cNvSpPr>
          <p:nvPr>
            <p:ph idx="1"/>
          </p:nvPr>
        </p:nvSpPr>
        <p:spPr/>
        <p:txBody>
          <a:bodyPr>
            <a:normAutofit fontScale="92500" lnSpcReduction="20000"/>
          </a:bodyPr>
          <a:lstStyle/>
          <a:p>
            <a:r>
              <a:rPr lang="en-US" dirty="0"/>
              <a:t>Amended, or Amended by Conduct is when a new Practice violates the CBA, but is accepted by both parties with the intent to negotiate it into a future collective agreement</a:t>
            </a:r>
          </a:p>
          <a:p>
            <a:r>
              <a:rPr lang="en-US" dirty="0"/>
              <a:t>Example would be at the CCC and the Telework Agreement. The Telework agreement explicitly amends the CBA, Handbooks, etc. The employees sign off on the waiver, the APWU agreed to an MOU, and Teleworking / the CCC’s are brought up at the Negotiation Table</a:t>
            </a:r>
          </a:p>
          <a:p>
            <a:r>
              <a:rPr lang="en-US" dirty="0"/>
              <a:t>Arbitrators would rule in favor of the Practice over the Contract in such a situation as the parties expressed intent to modify the CBA</a:t>
            </a:r>
          </a:p>
          <a:p>
            <a:endParaRPr lang="en-US" dirty="0"/>
          </a:p>
          <a:p>
            <a:endParaRPr lang="en-US" dirty="0"/>
          </a:p>
          <a:p>
            <a:pPr marL="651510" indent="-514350">
              <a:buFont typeface="+mj-lt"/>
              <a:buAutoNum type="arabicPeriod"/>
            </a:pPr>
            <a:endParaRPr lang="en-US" dirty="0"/>
          </a:p>
          <a:p>
            <a:endParaRPr lang="en-US" dirty="0"/>
          </a:p>
          <a:p>
            <a:pPr marL="137160" indent="0">
              <a:buNone/>
            </a:pPr>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61</a:t>
            </a:fld>
            <a:endParaRPr kumimoji="0" lang="en-US"/>
          </a:p>
        </p:txBody>
      </p:sp>
    </p:spTree>
    <p:extLst>
      <p:ext uri="{BB962C8B-B14F-4D97-AF65-F5344CB8AC3E}">
        <p14:creationId xmlns:p14="http://schemas.microsoft.com/office/powerpoint/2010/main" val="24616643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651510" indent="-514350"/>
            <a:r>
              <a:rPr lang="en-US" dirty="0"/>
              <a:t>When a Practice Violates the Contract – Summary</a:t>
            </a:r>
          </a:p>
        </p:txBody>
      </p:sp>
      <p:sp>
        <p:nvSpPr>
          <p:cNvPr id="3" name="Content Placeholder 2"/>
          <p:cNvSpPr>
            <a:spLocks noGrp="1"/>
          </p:cNvSpPr>
          <p:nvPr>
            <p:ph idx="1"/>
          </p:nvPr>
        </p:nvSpPr>
        <p:spPr/>
        <p:txBody>
          <a:bodyPr>
            <a:normAutofit fontScale="85000" lnSpcReduction="20000"/>
          </a:bodyPr>
          <a:lstStyle/>
          <a:p>
            <a:r>
              <a:rPr lang="en-US" dirty="0"/>
              <a:t>In 99% of Contract vs Past Practice disputes, the Contract Prevails</a:t>
            </a:r>
          </a:p>
          <a:p>
            <a:r>
              <a:rPr lang="en-US" dirty="0"/>
              <a:t>The exceptions exists very rarely as the APWU properly and actively bargains (With foresight)</a:t>
            </a:r>
          </a:p>
          <a:p>
            <a:r>
              <a:rPr lang="en-US" dirty="0"/>
              <a:t>You can amend the Contract with Past Practice with the intent to incorporate into the Contract or for a new / pilot program</a:t>
            </a:r>
          </a:p>
          <a:p>
            <a:r>
              <a:rPr lang="en-US" dirty="0"/>
              <a:t>The rare remaining exceptions boil down to deceptive Management, or when the Parties make an unwritten agreement knowing it violates the CBA but is necessary </a:t>
            </a:r>
          </a:p>
          <a:p>
            <a:r>
              <a:rPr lang="en-US" dirty="0"/>
              <a:t>As a Standard, NEVER let a non-contractual practice form as once it exists it becomes difficult or impossible to eliminate </a:t>
            </a:r>
          </a:p>
          <a:p>
            <a:endParaRPr lang="en-US" dirty="0"/>
          </a:p>
          <a:p>
            <a:endParaRPr lang="en-US" dirty="0"/>
          </a:p>
          <a:p>
            <a:pPr marL="651510" indent="-514350">
              <a:buFont typeface="+mj-lt"/>
              <a:buAutoNum type="arabicPeriod"/>
            </a:pPr>
            <a:endParaRPr lang="en-US" dirty="0"/>
          </a:p>
          <a:p>
            <a:endParaRPr lang="en-US" dirty="0"/>
          </a:p>
          <a:p>
            <a:pPr marL="137160" indent="0">
              <a:buNone/>
            </a:pPr>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62</a:t>
            </a:fld>
            <a:endParaRPr kumimoji="0" lang="en-US"/>
          </a:p>
        </p:txBody>
      </p:sp>
    </p:spTree>
    <p:extLst>
      <p:ext uri="{BB962C8B-B14F-4D97-AF65-F5344CB8AC3E}">
        <p14:creationId xmlns:p14="http://schemas.microsoft.com/office/powerpoint/2010/main" val="6628268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marL="651510" indent="-514350"/>
            <a:r>
              <a:rPr lang="en-US" dirty="0"/>
              <a:t>Grieving a Conflicting Action </a:t>
            </a:r>
          </a:p>
        </p:txBody>
      </p:sp>
      <p:sp>
        <p:nvSpPr>
          <p:cNvPr id="3" name="Content Placeholder 2"/>
          <p:cNvSpPr>
            <a:spLocks noGrp="1"/>
          </p:cNvSpPr>
          <p:nvPr>
            <p:ph idx="1"/>
          </p:nvPr>
        </p:nvSpPr>
        <p:spPr/>
        <p:txBody>
          <a:bodyPr>
            <a:normAutofit fontScale="92500" lnSpcReduction="10000"/>
          </a:bodyPr>
          <a:lstStyle/>
          <a:p>
            <a:r>
              <a:rPr lang="en-US" dirty="0"/>
              <a:t>Lets pull it all together, and do a sample violation of a Past Practice using all the information covered</a:t>
            </a:r>
          </a:p>
          <a:p>
            <a:r>
              <a:rPr lang="en-US" dirty="0"/>
              <a:t>For example, you have a Past Practice that allows employees free Parking at a nearby lot which is not included in the LMOU, and Management ‘reserved’ five spaces for District Employees, resulting in not enough spaces for all employees</a:t>
            </a:r>
          </a:p>
          <a:p>
            <a:r>
              <a:rPr lang="en-US" dirty="0"/>
              <a:t>The key here is the parties still agree to the Past Practice, but you have a singular / one time violation</a:t>
            </a:r>
          </a:p>
          <a:p>
            <a:r>
              <a:rPr lang="en-US" dirty="0"/>
              <a:t>Lets put together how you would file a Grievance on this! </a:t>
            </a:r>
          </a:p>
          <a:p>
            <a:endParaRPr lang="en-US" dirty="0"/>
          </a:p>
          <a:p>
            <a:endParaRPr lang="en-US" dirty="0"/>
          </a:p>
          <a:p>
            <a:pPr marL="651510" indent="-514350">
              <a:buFont typeface="+mj-lt"/>
              <a:buAutoNum type="arabicPeriod"/>
            </a:pPr>
            <a:endParaRPr lang="en-US" dirty="0"/>
          </a:p>
          <a:p>
            <a:endParaRPr lang="en-US" dirty="0"/>
          </a:p>
          <a:p>
            <a:pPr marL="137160" indent="0">
              <a:buNone/>
            </a:pPr>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63</a:t>
            </a:fld>
            <a:endParaRPr kumimoji="0" lang="en-US"/>
          </a:p>
        </p:txBody>
      </p:sp>
    </p:spTree>
    <p:extLst>
      <p:ext uri="{BB962C8B-B14F-4D97-AF65-F5344CB8AC3E}">
        <p14:creationId xmlns:p14="http://schemas.microsoft.com/office/powerpoint/2010/main" val="1650654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marL="651510" indent="-514350"/>
            <a:r>
              <a:rPr lang="en-US" dirty="0"/>
              <a:t>Grieving a Conflicting Action </a:t>
            </a:r>
          </a:p>
        </p:txBody>
      </p:sp>
      <p:sp>
        <p:nvSpPr>
          <p:cNvPr id="3" name="Content Placeholder 2"/>
          <p:cNvSpPr>
            <a:spLocks noGrp="1"/>
          </p:cNvSpPr>
          <p:nvPr>
            <p:ph idx="1"/>
          </p:nvPr>
        </p:nvSpPr>
        <p:spPr/>
        <p:txBody>
          <a:bodyPr>
            <a:normAutofit fontScale="92500" lnSpcReduction="10000"/>
          </a:bodyPr>
          <a:lstStyle/>
          <a:p>
            <a:r>
              <a:rPr lang="en-US" dirty="0"/>
              <a:t>First find any potential non – Article 5 Contractual violations – CBA and JCIM Article 30, LMOU</a:t>
            </a:r>
          </a:p>
          <a:p>
            <a:r>
              <a:rPr lang="en-US" dirty="0"/>
              <a:t>Main argument: “Management violated the CBA/JCIM Article 30, the LMOU as </a:t>
            </a:r>
            <a:r>
              <a:rPr lang="en-US" i="1" dirty="0"/>
              <a:t>amended by conduct</a:t>
            </a:r>
            <a:r>
              <a:rPr lang="en-US" dirty="0"/>
              <a:t> and CBA/JCIM Article 5 when it reserved five parking spaces from the employee parking lot (Exhibit 1) which resulted in insufficient parking for all employees”</a:t>
            </a:r>
          </a:p>
          <a:p>
            <a:r>
              <a:rPr lang="en-US" dirty="0"/>
              <a:t>Why? Article 30 covers LMOU, this is a Unilateral Action  and Past Practice violation (Article 5) and the LMOU was ‘amended by conduct’ through the Past Practice</a:t>
            </a:r>
          </a:p>
          <a:p>
            <a:endParaRPr lang="en-US" dirty="0"/>
          </a:p>
          <a:p>
            <a:endParaRPr lang="en-US" dirty="0"/>
          </a:p>
          <a:p>
            <a:pPr marL="651510" indent="-514350">
              <a:buFont typeface="+mj-lt"/>
              <a:buAutoNum type="arabicPeriod"/>
            </a:pPr>
            <a:endParaRPr lang="en-US" dirty="0"/>
          </a:p>
          <a:p>
            <a:endParaRPr lang="en-US" dirty="0"/>
          </a:p>
          <a:p>
            <a:pPr marL="137160" indent="0">
              <a:buNone/>
            </a:pPr>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64</a:t>
            </a:fld>
            <a:endParaRPr kumimoji="0" lang="en-US"/>
          </a:p>
        </p:txBody>
      </p:sp>
    </p:spTree>
    <p:extLst>
      <p:ext uri="{BB962C8B-B14F-4D97-AF65-F5344CB8AC3E}">
        <p14:creationId xmlns:p14="http://schemas.microsoft.com/office/powerpoint/2010/main" val="26383371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pPr marL="651510" indent="-514350"/>
            <a:r>
              <a:rPr lang="en-US" dirty="0"/>
              <a:t>Grieving a Conflicting Action Part 2 </a:t>
            </a:r>
          </a:p>
        </p:txBody>
      </p:sp>
      <p:sp>
        <p:nvSpPr>
          <p:cNvPr id="3" name="Content Placeholder 2"/>
          <p:cNvSpPr>
            <a:spLocks noGrp="1"/>
          </p:cNvSpPr>
          <p:nvPr>
            <p:ph idx="1"/>
          </p:nvPr>
        </p:nvSpPr>
        <p:spPr/>
        <p:txBody>
          <a:bodyPr>
            <a:normAutofit fontScale="85000" lnSpcReduction="20000"/>
          </a:bodyPr>
          <a:lstStyle/>
          <a:p>
            <a:r>
              <a:rPr lang="en-US" dirty="0"/>
              <a:t>Argument / Paragraph 2 would follow the outline from slide 30 / 31</a:t>
            </a:r>
          </a:p>
          <a:p>
            <a:r>
              <a:rPr lang="en-US" dirty="0"/>
              <a:t>“The standing Past Practice is not in dispute. Since X date (Exhibit 2), employees were provided the mutual benefit of parking at X lot. The lot has been used consistently for over X years (Since date practice began) by all craft employees (Exhibit 3) and is still in effect. Management confirmed this Past Practice and employee benefit via Service Talks (Exhibit 4), Bulletin Board posting (Exhibit 5), and Stand Up Talks (Exhibit 6).” </a:t>
            </a:r>
          </a:p>
          <a:p>
            <a:r>
              <a:rPr lang="en-US" dirty="0"/>
              <a:t>Why? You must affirm the Practice is not in dispute, but violated. You must confirm the longevity, repetition, and mutual acceptance. In addition, it helps to confirm this is an employee benefit</a:t>
            </a:r>
          </a:p>
          <a:p>
            <a:endParaRPr lang="en-US" dirty="0"/>
          </a:p>
          <a:p>
            <a:pPr marL="651510" indent="-514350">
              <a:buFont typeface="+mj-lt"/>
              <a:buAutoNum type="arabicPeriod"/>
            </a:pPr>
            <a:endParaRPr lang="en-US" dirty="0"/>
          </a:p>
          <a:p>
            <a:endParaRPr lang="en-US" dirty="0"/>
          </a:p>
          <a:p>
            <a:pPr marL="137160" indent="0">
              <a:buNone/>
            </a:pPr>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65</a:t>
            </a:fld>
            <a:endParaRPr kumimoji="0" lang="en-US"/>
          </a:p>
        </p:txBody>
      </p:sp>
    </p:spTree>
    <p:extLst>
      <p:ext uri="{BB962C8B-B14F-4D97-AF65-F5344CB8AC3E}">
        <p14:creationId xmlns:p14="http://schemas.microsoft.com/office/powerpoint/2010/main" val="22701728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pPr marL="651510" indent="-514350"/>
            <a:r>
              <a:rPr lang="en-US" dirty="0"/>
              <a:t>Grieving a Conflicting Action Part 3 </a:t>
            </a:r>
          </a:p>
        </p:txBody>
      </p:sp>
      <p:sp>
        <p:nvSpPr>
          <p:cNvPr id="3" name="Content Placeholder 2"/>
          <p:cNvSpPr>
            <a:spLocks noGrp="1"/>
          </p:cNvSpPr>
          <p:nvPr>
            <p:ph idx="1"/>
          </p:nvPr>
        </p:nvSpPr>
        <p:spPr/>
        <p:txBody>
          <a:bodyPr>
            <a:normAutofit fontScale="92500" lnSpcReduction="10000"/>
          </a:bodyPr>
          <a:lstStyle/>
          <a:p>
            <a:r>
              <a:rPr lang="en-US" dirty="0"/>
              <a:t>Argument / Paragraph 3 would continue the outline from slide 29/30</a:t>
            </a:r>
          </a:p>
          <a:p>
            <a:r>
              <a:rPr lang="en-US" dirty="0"/>
              <a:t>“The employees viewed this as a benefit and right working at X location (Exhibit 7 – Statements). Other facilities within the cluster do not have onsite parking, and this benefit encouraged higher seniority employees to bid to this facility (Exhibit 8 – Statements). Management unilaterally violated the Past Practice on X date by reserving 5 parking spots.” </a:t>
            </a:r>
          </a:p>
          <a:p>
            <a:r>
              <a:rPr lang="en-US" dirty="0"/>
              <a:t>Why? Some arbitrators require harm/an employee benefit for a violation to have occurred</a:t>
            </a:r>
          </a:p>
          <a:p>
            <a:endParaRPr lang="en-US" dirty="0"/>
          </a:p>
          <a:p>
            <a:pPr marL="651510" indent="-514350">
              <a:buFont typeface="+mj-lt"/>
              <a:buAutoNum type="arabicPeriod"/>
            </a:pPr>
            <a:endParaRPr lang="en-US" dirty="0"/>
          </a:p>
          <a:p>
            <a:endParaRPr lang="en-US" dirty="0"/>
          </a:p>
          <a:p>
            <a:pPr marL="137160" indent="0">
              <a:buNone/>
            </a:pPr>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66</a:t>
            </a:fld>
            <a:endParaRPr kumimoji="0" lang="en-US"/>
          </a:p>
        </p:txBody>
      </p:sp>
    </p:spTree>
    <p:extLst>
      <p:ext uri="{BB962C8B-B14F-4D97-AF65-F5344CB8AC3E}">
        <p14:creationId xmlns:p14="http://schemas.microsoft.com/office/powerpoint/2010/main" val="42151998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pPr marL="651510" indent="-514350"/>
            <a:r>
              <a:rPr lang="en-US" dirty="0"/>
              <a:t>Grieving a Conflicting Action Part 4 </a:t>
            </a:r>
          </a:p>
        </p:txBody>
      </p:sp>
      <p:sp>
        <p:nvSpPr>
          <p:cNvPr id="3" name="Content Placeholder 2"/>
          <p:cNvSpPr>
            <a:spLocks noGrp="1"/>
          </p:cNvSpPr>
          <p:nvPr>
            <p:ph idx="1"/>
          </p:nvPr>
        </p:nvSpPr>
        <p:spPr/>
        <p:txBody>
          <a:bodyPr>
            <a:normAutofit fontScale="92500" lnSpcReduction="10000"/>
          </a:bodyPr>
          <a:lstStyle/>
          <a:p>
            <a:r>
              <a:rPr lang="en-US" dirty="0"/>
              <a:t>Argument / Paragraph 4 would address Management Rights and Article 19</a:t>
            </a:r>
          </a:p>
          <a:p>
            <a:r>
              <a:rPr lang="en-US" dirty="0"/>
              <a:t>“Management claims this change was done due to a mandate by ‘Upper Management’ for visitors to the facility (Exhibit 9). No handbook or manual covered by Article 19 mandates these parking spots for EAS, nor is this covered under Managements Rights as Parking is a bargaining item covered by Article 30.” </a:t>
            </a:r>
          </a:p>
          <a:p>
            <a:r>
              <a:rPr lang="en-US" dirty="0"/>
              <a:t>Why? You must dispute Managements reason for the decision, and confirm there is no Contractual reason or right to do so</a:t>
            </a:r>
          </a:p>
          <a:p>
            <a:endParaRPr lang="en-US" dirty="0"/>
          </a:p>
          <a:p>
            <a:pPr marL="651510" indent="-514350">
              <a:buFont typeface="+mj-lt"/>
              <a:buAutoNum type="arabicPeriod"/>
            </a:pPr>
            <a:endParaRPr lang="en-US" dirty="0"/>
          </a:p>
          <a:p>
            <a:endParaRPr lang="en-US" dirty="0"/>
          </a:p>
          <a:p>
            <a:pPr marL="137160" indent="0">
              <a:buNone/>
            </a:pPr>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67</a:t>
            </a:fld>
            <a:endParaRPr kumimoji="0" lang="en-US"/>
          </a:p>
        </p:txBody>
      </p:sp>
    </p:spTree>
    <p:extLst>
      <p:ext uri="{BB962C8B-B14F-4D97-AF65-F5344CB8AC3E}">
        <p14:creationId xmlns:p14="http://schemas.microsoft.com/office/powerpoint/2010/main" val="2375658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pPr marL="651510" indent="-514350"/>
            <a:r>
              <a:rPr lang="en-US" dirty="0"/>
              <a:t>Grieving a Conflicting Action Summary</a:t>
            </a:r>
          </a:p>
        </p:txBody>
      </p:sp>
      <p:sp>
        <p:nvSpPr>
          <p:cNvPr id="3" name="Content Placeholder 2"/>
          <p:cNvSpPr>
            <a:spLocks noGrp="1"/>
          </p:cNvSpPr>
          <p:nvPr>
            <p:ph idx="1"/>
          </p:nvPr>
        </p:nvSpPr>
        <p:spPr/>
        <p:txBody>
          <a:bodyPr>
            <a:normAutofit fontScale="92500" lnSpcReduction="10000"/>
          </a:bodyPr>
          <a:lstStyle/>
          <a:p>
            <a:r>
              <a:rPr lang="en-US" dirty="0"/>
              <a:t>When you can establish a Nexus, you can find many other violations of the Contract with every Past Practice violation</a:t>
            </a:r>
          </a:p>
          <a:p>
            <a:r>
              <a:rPr lang="en-US" dirty="0"/>
              <a:t>In the last example, you have Article 1, 3, 5, and 30 at minimum. </a:t>
            </a:r>
          </a:p>
          <a:p>
            <a:r>
              <a:rPr lang="en-US" dirty="0"/>
              <a:t>The difference between a winning and a losing Grievance comes down to the proper documentation, ensuring the basic elements are covered and finally finding the Nexus to the Contract and other relevant provisions </a:t>
            </a:r>
          </a:p>
          <a:p>
            <a:r>
              <a:rPr lang="en-US" dirty="0"/>
              <a:t>We will wrap up by looking at a full Arbitration and some historic cases</a:t>
            </a:r>
          </a:p>
          <a:p>
            <a:endParaRPr lang="en-US" dirty="0"/>
          </a:p>
          <a:p>
            <a:pPr marL="137160" indent="0">
              <a:buNone/>
            </a:pPr>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68</a:t>
            </a:fld>
            <a:endParaRPr kumimoji="0" lang="en-US"/>
          </a:p>
        </p:txBody>
      </p:sp>
    </p:spTree>
    <p:extLst>
      <p:ext uri="{BB962C8B-B14F-4D97-AF65-F5344CB8AC3E}">
        <p14:creationId xmlns:p14="http://schemas.microsoft.com/office/powerpoint/2010/main" val="34359649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S4C-3U-C24483</a:t>
            </a:r>
            <a:endParaRPr lang="en-US" dirty="0"/>
          </a:p>
        </p:txBody>
      </p:sp>
      <p:sp>
        <p:nvSpPr>
          <p:cNvPr id="6" name="Text Placeholder 5"/>
          <p:cNvSpPr>
            <a:spLocks noGrp="1"/>
          </p:cNvSpPr>
          <p:nvPr>
            <p:ph type="body" idx="1"/>
          </p:nvPr>
        </p:nvSpPr>
        <p:spPr/>
        <p:txBody>
          <a:bodyPr/>
          <a:lstStyle/>
          <a:p>
            <a:r>
              <a:rPr lang="en-US" dirty="0"/>
              <a:t>context</a:t>
            </a:r>
          </a:p>
        </p:txBody>
      </p:sp>
      <p:sp>
        <p:nvSpPr>
          <p:cNvPr id="7" name="Text Placeholder 6"/>
          <p:cNvSpPr>
            <a:spLocks noGrp="1"/>
          </p:cNvSpPr>
          <p:nvPr>
            <p:ph type="body" sz="half" idx="3"/>
          </p:nvPr>
        </p:nvSpPr>
        <p:spPr/>
        <p:txBody>
          <a:bodyPr/>
          <a:lstStyle/>
          <a:p>
            <a:r>
              <a:rPr lang="en-US" dirty="0"/>
              <a:t>Why we won</a:t>
            </a:r>
          </a:p>
        </p:txBody>
      </p:sp>
      <p:sp>
        <p:nvSpPr>
          <p:cNvPr id="3" name="Content Placeholder 2"/>
          <p:cNvSpPr>
            <a:spLocks noGrp="1"/>
          </p:cNvSpPr>
          <p:nvPr>
            <p:ph sz="quarter" idx="2"/>
          </p:nvPr>
        </p:nvSpPr>
        <p:spPr/>
        <p:txBody>
          <a:bodyPr>
            <a:normAutofit fontScale="92500" lnSpcReduction="10000"/>
          </a:bodyPr>
          <a:lstStyle/>
          <a:p>
            <a:r>
              <a:rPr lang="en-US" dirty="0"/>
              <a:t>At a USPS facility, employees were allowed to bring drinks to their cases to consume while working</a:t>
            </a:r>
          </a:p>
          <a:p>
            <a:r>
              <a:rPr lang="en-US" dirty="0"/>
              <a:t>Management announced at a Labor Management meeting drinks and snacks were ‘creating a problem’ and would be eliminated if not remedied  </a:t>
            </a:r>
          </a:p>
          <a:p>
            <a:pPr marL="137160" indent="0">
              <a:buNone/>
            </a:pPr>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8" name="Content Placeholder 7"/>
          <p:cNvSpPr>
            <a:spLocks noGrp="1"/>
          </p:cNvSpPr>
          <p:nvPr>
            <p:ph sz="quarter" idx="4"/>
          </p:nvPr>
        </p:nvSpPr>
        <p:spPr/>
        <p:txBody>
          <a:bodyPr>
            <a:normAutofit fontScale="92500" lnSpcReduction="10000"/>
          </a:bodyPr>
          <a:lstStyle/>
          <a:p>
            <a:r>
              <a:rPr lang="en-US" dirty="0"/>
              <a:t>Clarity and Consistency</a:t>
            </a:r>
          </a:p>
          <a:p>
            <a:r>
              <a:rPr lang="en-US" dirty="0"/>
              <a:t>Longevity and Repetition</a:t>
            </a:r>
          </a:p>
          <a:p>
            <a:r>
              <a:rPr lang="en-US" dirty="0"/>
              <a:t>Acceptability</a:t>
            </a:r>
          </a:p>
          <a:p>
            <a:r>
              <a:rPr lang="en-US" dirty="0"/>
              <a:t>Became a Benefit</a:t>
            </a:r>
          </a:p>
          <a:p>
            <a:r>
              <a:rPr lang="en-US" dirty="0"/>
              <a:t>Purpose / Function of Past Practice</a:t>
            </a:r>
          </a:p>
          <a:p>
            <a:r>
              <a:rPr lang="en-US" dirty="0"/>
              <a:t>Underlying Reason – Came from Management choice to allow</a:t>
            </a:r>
          </a:p>
          <a:p>
            <a:r>
              <a:rPr lang="en-US" dirty="0"/>
              <a:t>Unilaterally Ended </a:t>
            </a:r>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69</a:t>
            </a:fld>
            <a:endParaRPr kumimoji="0" lang="en-US"/>
          </a:p>
        </p:txBody>
      </p:sp>
    </p:spTree>
    <p:extLst>
      <p:ext uri="{BB962C8B-B14F-4D97-AF65-F5344CB8AC3E}">
        <p14:creationId xmlns:p14="http://schemas.microsoft.com/office/powerpoint/2010/main" val="6889509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C90C-4C-C93014395</a:t>
            </a:r>
          </a:p>
        </p:txBody>
      </p:sp>
      <p:sp>
        <p:nvSpPr>
          <p:cNvPr id="6" name="Text Placeholder 5"/>
          <p:cNvSpPr>
            <a:spLocks noGrp="1"/>
          </p:cNvSpPr>
          <p:nvPr>
            <p:ph type="body" idx="1"/>
          </p:nvPr>
        </p:nvSpPr>
        <p:spPr/>
        <p:txBody>
          <a:bodyPr/>
          <a:lstStyle/>
          <a:p>
            <a:r>
              <a:rPr lang="en-US" dirty="0"/>
              <a:t>context</a:t>
            </a:r>
          </a:p>
        </p:txBody>
      </p:sp>
      <p:sp>
        <p:nvSpPr>
          <p:cNvPr id="7" name="Text Placeholder 6"/>
          <p:cNvSpPr>
            <a:spLocks noGrp="1"/>
          </p:cNvSpPr>
          <p:nvPr>
            <p:ph type="body" sz="half" idx="3"/>
          </p:nvPr>
        </p:nvSpPr>
        <p:spPr/>
        <p:txBody>
          <a:bodyPr/>
          <a:lstStyle/>
          <a:p>
            <a:r>
              <a:rPr lang="en-US" dirty="0"/>
              <a:t>Why we won</a:t>
            </a:r>
          </a:p>
        </p:txBody>
      </p:sp>
      <p:sp>
        <p:nvSpPr>
          <p:cNvPr id="3" name="Content Placeholder 2"/>
          <p:cNvSpPr>
            <a:spLocks noGrp="1"/>
          </p:cNvSpPr>
          <p:nvPr>
            <p:ph sz="quarter" idx="2"/>
          </p:nvPr>
        </p:nvSpPr>
        <p:spPr/>
        <p:txBody>
          <a:bodyPr>
            <a:normAutofit/>
          </a:bodyPr>
          <a:lstStyle/>
          <a:p>
            <a:r>
              <a:rPr lang="en-US" dirty="0"/>
              <a:t>For a decade, the USPS provided technicians a Uniform Allowance</a:t>
            </a:r>
          </a:p>
          <a:p>
            <a:r>
              <a:rPr lang="en-US" dirty="0"/>
              <a:t>Management claimed this was done in error and stopped the ‘Past Practice’</a:t>
            </a:r>
          </a:p>
          <a:p>
            <a:pPr marL="137160" indent="0">
              <a:buNone/>
            </a:pPr>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8" name="Content Placeholder 7"/>
          <p:cNvSpPr>
            <a:spLocks noGrp="1"/>
          </p:cNvSpPr>
          <p:nvPr>
            <p:ph sz="quarter" idx="4"/>
          </p:nvPr>
        </p:nvSpPr>
        <p:spPr/>
        <p:txBody>
          <a:bodyPr>
            <a:normAutofit fontScale="92500"/>
          </a:bodyPr>
          <a:lstStyle/>
          <a:p>
            <a:r>
              <a:rPr lang="en-US" dirty="0"/>
              <a:t>Clarity and Consistency</a:t>
            </a:r>
          </a:p>
          <a:p>
            <a:r>
              <a:rPr lang="en-US" dirty="0"/>
              <a:t>Longevity and Repetition</a:t>
            </a:r>
          </a:p>
          <a:p>
            <a:r>
              <a:rPr lang="en-US" dirty="0"/>
              <a:t>Acceptability</a:t>
            </a:r>
          </a:p>
          <a:p>
            <a:r>
              <a:rPr lang="en-US" dirty="0"/>
              <a:t>Became a Benefit</a:t>
            </a:r>
          </a:p>
          <a:p>
            <a:r>
              <a:rPr lang="en-US" dirty="0"/>
              <a:t>Management created the benefit / condition</a:t>
            </a:r>
          </a:p>
          <a:p>
            <a:r>
              <a:rPr lang="en-US" dirty="0"/>
              <a:t>Unilateral Ended</a:t>
            </a:r>
          </a:p>
          <a:p>
            <a:r>
              <a:rPr lang="en-US" dirty="0"/>
              <a:t>Purpose / Function of Past Practice</a:t>
            </a:r>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70</a:t>
            </a:fld>
            <a:endParaRPr kumimoji="0" lang="en-US"/>
          </a:p>
        </p:txBody>
      </p:sp>
    </p:spTree>
    <p:extLst>
      <p:ext uri="{BB962C8B-B14F-4D97-AF65-F5344CB8AC3E}">
        <p14:creationId xmlns:p14="http://schemas.microsoft.com/office/powerpoint/2010/main" val="232088120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E00C4EC0401 85553</a:t>
            </a:r>
            <a:endParaRPr lang="en-US" dirty="0"/>
          </a:p>
        </p:txBody>
      </p:sp>
      <p:sp>
        <p:nvSpPr>
          <p:cNvPr id="6" name="Text Placeholder 5"/>
          <p:cNvSpPr>
            <a:spLocks noGrp="1"/>
          </p:cNvSpPr>
          <p:nvPr>
            <p:ph type="body" idx="1"/>
          </p:nvPr>
        </p:nvSpPr>
        <p:spPr/>
        <p:txBody>
          <a:bodyPr/>
          <a:lstStyle/>
          <a:p>
            <a:r>
              <a:rPr lang="en-US" dirty="0"/>
              <a:t>context</a:t>
            </a:r>
          </a:p>
        </p:txBody>
      </p:sp>
      <p:sp>
        <p:nvSpPr>
          <p:cNvPr id="7" name="Text Placeholder 6"/>
          <p:cNvSpPr>
            <a:spLocks noGrp="1"/>
          </p:cNvSpPr>
          <p:nvPr>
            <p:ph type="body" sz="half" idx="3"/>
          </p:nvPr>
        </p:nvSpPr>
        <p:spPr/>
        <p:txBody>
          <a:bodyPr/>
          <a:lstStyle/>
          <a:p>
            <a:r>
              <a:rPr lang="en-US" dirty="0"/>
              <a:t>Why we won</a:t>
            </a:r>
          </a:p>
        </p:txBody>
      </p:sp>
      <p:sp>
        <p:nvSpPr>
          <p:cNvPr id="3" name="Content Placeholder 2"/>
          <p:cNvSpPr>
            <a:spLocks noGrp="1"/>
          </p:cNvSpPr>
          <p:nvPr>
            <p:ph sz="quarter" idx="2"/>
          </p:nvPr>
        </p:nvSpPr>
        <p:spPr/>
        <p:txBody>
          <a:bodyPr>
            <a:normAutofit lnSpcReduction="10000"/>
          </a:bodyPr>
          <a:lstStyle/>
          <a:p>
            <a:r>
              <a:rPr lang="en-US" dirty="0"/>
              <a:t>For roughly 8 years, Management allowed employees to have two phone numbers to be called if Management needed Overtime</a:t>
            </a:r>
          </a:p>
          <a:p>
            <a:r>
              <a:rPr lang="en-US" dirty="0"/>
              <a:t>Management announced they would be reverting to one phone number</a:t>
            </a:r>
          </a:p>
          <a:p>
            <a:pPr marL="137160" indent="0">
              <a:buNone/>
            </a:pPr>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8" name="Content Placeholder 7"/>
          <p:cNvSpPr>
            <a:spLocks noGrp="1"/>
          </p:cNvSpPr>
          <p:nvPr>
            <p:ph sz="quarter" idx="4"/>
          </p:nvPr>
        </p:nvSpPr>
        <p:spPr/>
        <p:txBody>
          <a:bodyPr>
            <a:normAutofit fontScale="92500" lnSpcReduction="10000"/>
          </a:bodyPr>
          <a:lstStyle/>
          <a:p>
            <a:r>
              <a:rPr lang="en-US" dirty="0"/>
              <a:t>Clarity and Consistency</a:t>
            </a:r>
          </a:p>
          <a:p>
            <a:r>
              <a:rPr lang="en-US" dirty="0"/>
              <a:t>Longevity and Repetition</a:t>
            </a:r>
          </a:p>
          <a:p>
            <a:r>
              <a:rPr lang="en-US" dirty="0"/>
              <a:t>Acceptability</a:t>
            </a:r>
          </a:p>
          <a:p>
            <a:r>
              <a:rPr lang="en-US" dirty="0"/>
              <a:t>Became a Benefit</a:t>
            </a:r>
          </a:p>
          <a:p>
            <a:r>
              <a:rPr lang="en-US" dirty="0"/>
              <a:t>Management created the benefit / condition</a:t>
            </a:r>
          </a:p>
          <a:p>
            <a:r>
              <a:rPr lang="en-US" dirty="0"/>
              <a:t>Unilateral Ended</a:t>
            </a:r>
          </a:p>
          <a:p>
            <a:r>
              <a:rPr lang="en-US" dirty="0"/>
              <a:t>Purpose / Function of Past Practice – Implement Contract Language </a:t>
            </a:r>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71</a:t>
            </a:fld>
            <a:endParaRPr kumimoji="0" lang="en-US"/>
          </a:p>
        </p:txBody>
      </p:sp>
    </p:spTree>
    <p:extLst>
      <p:ext uri="{BB962C8B-B14F-4D97-AF65-F5344CB8AC3E}">
        <p14:creationId xmlns:p14="http://schemas.microsoft.com/office/powerpoint/2010/main" val="4350120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C1C-4K-C18134</a:t>
            </a:r>
            <a:endParaRPr lang="en-US" dirty="0"/>
          </a:p>
        </p:txBody>
      </p:sp>
      <p:sp>
        <p:nvSpPr>
          <p:cNvPr id="6" name="Text Placeholder 5"/>
          <p:cNvSpPr>
            <a:spLocks noGrp="1"/>
          </p:cNvSpPr>
          <p:nvPr>
            <p:ph type="body" idx="1"/>
          </p:nvPr>
        </p:nvSpPr>
        <p:spPr/>
        <p:txBody>
          <a:bodyPr/>
          <a:lstStyle/>
          <a:p>
            <a:r>
              <a:rPr lang="en-US" dirty="0"/>
              <a:t>context</a:t>
            </a:r>
          </a:p>
        </p:txBody>
      </p:sp>
      <p:sp>
        <p:nvSpPr>
          <p:cNvPr id="7" name="Text Placeholder 6"/>
          <p:cNvSpPr>
            <a:spLocks noGrp="1"/>
          </p:cNvSpPr>
          <p:nvPr>
            <p:ph type="body" sz="half" idx="3"/>
          </p:nvPr>
        </p:nvSpPr>
        <p:spPr/>
        <p:txBody>
          <a:bodyPr/>
          <a:lstStyle/>
          <a:p>
            <a:r>
              <a:rPr lang="en-US" dirty="0"/>
              <a:t>Why we won</a:t>
            </a:r>
          </a:p>
        </p:txBody>
      </p:sp>
      <p:sp>
        <p:nvSpPr>
          <p:cNvPr id="3" name="Content Placeholder 2"/>
          <p:cNvSpPr>
            <a:spLocks noGrp="1"/>
          </p:cNvSpPr>
          <p:nvPr>
            <p:ph sz="quarter" idx="2"/>
          </p:nvPr>
        </p:nvSpPr>
        <p:spPr/>
        <p:txBody>
          <a:bodyPr>
            <a:normAutofit/>
          </a:bodyPr>
          <a:lstStyle/>
          <a:p>
            <a:r>
              <a:rPr lang="en-US" dirty="0"/>
              <a:t>For decades, clerks were allowed to sit on chairs while distributing mail at a LPO</a:t>
            </a:r>
          </a:p>
          <a:p>
            <a:r>
              <a:rPr lang="en-US" dirty="0"/>
              <a:t>The practice was adopted to settle a Grievance prior to the Postal Reorganization Act</a:t>
            </a:r>
          </a:p>
          <a:p>
            <a:pPr marL="137160" indent="0">
              <a:buNone/>
            </a:pPr>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8" name="Content Placeholder 7"/>
          <p:cNvSpPr>
            <a:spLocks noGrp="1"/>
          </p:cNvSpPr>
          <p:nvPr>
            <p:ph sz="quarter" idx="4"/>
          </p:nvPr>
        </p:nvSpPr>
        <p:spPr/>
        <p:txBody>
          <a:bodyPr>
            <a:normAutofit fontScale="92500"/>
          </a:bodyPr>
          <a:lstStyle/>
          <a:p>
            <a:r>
              <a:rPr lang="en-US" dirty="0"/>
              <a:t>Clarity and Consistency</a:t>
            </a:r>
          </a:p>
          <a:p>
            <a:r>
              <a:rPr lang="en-US" dirty="0"/>
              <a:t>Longevity and Repetition</a:t>
            </a:r>
          </a:p>
          <a:p>
            <a:r>
              <a:rPr lang="en-US" dirty="0"/>
              <a:t>Acceptability</a:t>
            </a:r>
          </a:p>
          <a:p>
            <a:r>
              <a:rPr lang="en-US" dirty="0"/>
              <a:t>Became a Benefit</a:t>
            </a:r>
          </a:p>
          <a:p>
            <a:r>
              <a:rPr lang="en-US" dirty="0"/>
              <a:t>Underlying reason to settle a Grievance</a:t>
            </a:r>
          </a:p>
          <a:p>
            <a:r>
              <a:rPr lang="en-US" dirty="0"/>
              <a:t>Unilateral Ended</a:t>
            </a:r>
          </a:p>
          <a:p>
            <a:r>
              <a:rPr lang="en-US" dirty="0"/>
              <a:t>Purpose / Function of Past Practice</a:t>
            </a:r>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72</a:t>
            </a:fld>
            <a:endParaRPr kumimoji="0" lang="en-US"/>
          </a:p>
        </p:txBody>
      </p:sp>
    </p:spTree>
    <p:extLst>
      <p:ext uri="{BB962C8B-B14F-4D97-AF65-F5344CB8AC3E}">
        <p14:creationId xmlns:p14="http://schemas.microsoft.com/office/powerpoint/2010/main" val="21646462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C4C-4A-C1 805</a:t>
            </a:r>
            <a:endParaRPr lang="en-US" dirty="0"/>
          </a:p>
        </p:txBody>
      </p:sp>
      <p:sp>
        <p:nvSpPr>
          <p:cNvPr id="6" name="Text Placeholder 5"/>
          <p:cNvSpPr>
            <a:spLocks noGrp="1"/>
          </p:cNvSpPr>
          <p:nvPr>
            <p:ph type="body" idx="1"/>
          </p:nvPr>
        </p:nvSpPr>
        <p:spPr/>
        <p:txBody>
          <a:bodyPr/>
          <a:lstStyle/>
          <a:p>
            <a:r>
              <a:rPr lang="en-US" dirty="0"/>
              <a:t>context</a:t>
            </a:r>
          </a:p>
        </p:txBody>
      </p:sp>
      <p:sp>
        <p:nvSpPr>
          <p:cNvPr id="7" name="Text Placeholder 6"/>
          <p:cNvSpPr>
            <a:spLocks noGrp="1"/>
          </p:cNvSpPr>
          <p:nvPr>
            <p:ph type="body" sz="half" idx="3"/>
          </p:nvPr>
        </p:nvSpPr>
        <p:spPr/>
        <p:txBody>
          <a:bodyPr/>
          <a:lstStyle/>
          <a:p>
            <a:r>
              <a:rPr lang="en-US" dirty="0"/>
              <a:t>Why we won</a:t>
            </a:r>
          </a:p>
        </p:txBody>
      </p:sp>
      <p:sp>
        <p:nvSpPr>
          <p:cNvPr id="3" name="Content Placeholder 2"/>
          <p:cNvSpPr>
            <a:spLocks noGrp="1"/>
          </p:cNvSpPr>
          <p:nvPr>
            <p:ph sz="quarter" idx="2"/>
          </p:nvPr>
        </p:nvSpPr>
        <p:spPr/>
        <p:txBody>
          <a:bodyPr>
            <a:normAutofit/>
          </a:bodyPr>
          <a:lstStyle/>
          <a:p>
            <a:r>
              <a:rPr lang="en-US" dirty="0"/>
              <a:t>The Union had three bulletin boards, grouped together, at a USPS Facility</a:t>
            </a:r>
          </a:p>
          <a:p>
            <a:r>
              <a:rPr lang="en-US" dirty="0"/>
              <a:t>Management decided to move the boards claiming it was to be more orderly </a:t>
            </a:r>
          </a:p>
          <a:p>
            <a:pPr marL="137160" indent="0">
              <a:buNone/>
            </a:pPr>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8" name="Content Placeholder 7"/>
          <p:cNvSpPr>
            <a:spLocks noGrp="1"/>
          </p:cNvSpPr>
          <p:nvPr>
            <p:ph sz="quarter" idx="4"/>
          </p:nvPr>
        </p:nvSpPr>
        <p:spPr/>
        <p:txBody>
          <a:bodyPr>
            <a:normAutofit lnSpcReduction="10000"/>
          </a:bodyPr>
          <a:lstStyle/>
          <a:p>
            <a:r>
              <a:rPr lang="en-US" dirty="0"/>
              <a:t>Clarity and Consistency</a:t>
            </a:r>
          </a:p>
          <a:p>
            <a:r>
              <a:rPr lang="en-US" dirty="0"/>
              <a:t>Longevity and Repetition</a:t>
            </a:r>
          </a:p>
          <a:p>
            <a:r>
              <a:rPr lang="en-US" dirty="0"/>
              <a:t>Acceptability</a:t>
            </a:r>
          </a:p>
          <a:p>
            <a:r>
              <a:rPr lang="en-US" dirty="0"/>
              <a:t>Became a Benefit for Union</a:t>
            </a:r>
          </a:p>
          <a:p>
            <a:r>
              <a:rPr lang="en-US" dirty="0"/>
              <a:t>Purpose / Function of Past Practice – To Implement Contract Language </a:t>
            </a:r>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73</a:t>
            </a:fld>
            <a:endParaRPr kumimoji="0" lang="en-US"/>
          </a:p>
        </p:txBody>
      </p:sp>
    </p:spTree>
    <p:extLst>
      <p:ext uri="{BB962C8B-B14F-4D97-AF65-F5344CB8AC3E}">
        <p14:creationId xmlns:p14="http://schemas.microsoft.com/office/powerpoint/2010/main" val="13084752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Arbitration Takeaway</a:t>
            </a:r>
            <a:endParaRPr lang="en-US" dirty="0"/>
          </a:p>
        </p:txBody>
      </p:sp>
      <p:sp>
        <p:nvSpPr>
          <p:cNvPr id="3" name="Content Placeholder 2"/>
          <p:cNvSpPr>
            <a:spLocks noGrp="1"/>
          </p:cNvSpPr>
          <p:nvPr>
            <p:ph idx="1"/>
          </p:nvPr>
        </p:nvSpPr>
        <p:spPr/>
        <p:txBody>
          <a:bodyPr>
            <a:normAutofit fontScale="92500"/>
          </a:bodyPr>
          <a:lstStyle/>
          <a:p>
            <a:r>
              <a:rPr lang="en-US" dirty="0"/>
              <a:t>These five examples are a tip of the iceberg</a:t>
            </a:r>
          </a:p>
          <a:p>
            <a:r>
              <a:rPr lang="en-US" dirty="0"/>
              <a:t>The elements the Arbitrations (Dating back prior to the JCIM included Past Practice elements) are consistent</a:t>
            </a:r>
          </a:p>
          <a:p>
            <a:r>
              <a:rPr lang="en-US" dirty="0"/>
              <a:t>You MUST:</a:t>
            </a:r>
          </a:p>
          <a:p>
            <a:r>
              <a:rPr lang="en-US" dirty="0"/>
              <a:t>Prove Clarity and Consistency; Longevity and Repetition; Acceptability</a:t>
            </a:r>
          </a:p>
          <a:p>
            <a:r>
              <a:rPr lang="en-US" dirty="0"/>
              <a:t>Establish how the Practice became a Benefit </a:t>
            </a:r>
          </a:p>
          <a:p>
            <a:r>
              <a:rPr lang="en-US" dirty="0"/>
              <a:t>Establish the Purpose / Function of Past Practice</a:t>
            </a:r>
          </a:p>
          <a:p>
            <a:r>
              <a:rPr lang="en-US" dirty="0"/>
              <a:t>Establish the violation / conflict / harm</a:t>
            </a:r>
          </a:p>
          <a:p>
            <a:pPr marL="137160" indent="0">
              <a:buNone/>
            </a:pPr>
            <a:endParaRPr lang="en-US" dirty="0"/>
          </a:p>
          <a:p>
            <a:pPr marL="137160" indent="0">
              <a:buNone/>
            </a:pPr>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74</a:t>
            </a:fld>
            <a:endParaRPr kumimoji="0" lang="en-US"/>
          </a:p>
        </p:txBody>
      </p:sp>
    </p:spTree>
    <p:extLst>
      <p:ext uri="{BB962C8B-B14F-4D97-AF65-F5344CB8AC3E}">
        <p14:creationId xmlns:p14="http://schemas.microsoft.com/office/powerpoint/2010/main" val="32953990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651510" indent="-514350"/>
            <a:r>
              <a:rPr lang="en-US" dirty="0"/>
              <a:t>The Silent Contract</a:t>
            </a:r>
          </a:p>
        </p:txBody>
      </p:sp>
      <p:sp>
        <p:nvSpPr>
          <p:cNvPr id="3" name="Content Placeholder 2"/>
          <p:cNvSpPr>
            <a:spLocks noGrp="1"/>
          </p:cNvSpPr>
          <p:nvPr>
            <p:ph idx="1"/>
          </p:nvPr>
        </p:nvSpPr>
        <p:spPr/>
        <p:txBody>
          <a:bodyPr>
            <a:normAutofit fontScale="92500" lnSpcReduction="10000"/>
          </a:bodyPr>
          <a:lstStyle/>
          <a:p>
            <a:r>
              <a:rPr lang="en-US" dirty="0"/>
              <a:t>The Contract is clear, until it comes time for the rules/policies to be implemented and enforced</a:t>
            </a:r>
          </a:p>
          <a:p>
            <a:r>
              <a:rPr lang="en-US" dirty="0"/>
              <a:t>Past Practice is every agreement you do not sit down and negotiate, but everyone knows exists and accepts</a:t>
            </a:r>
          </a:p>
          <a:p>
            <a:r>
              <a:rPr lang="en-US" dirty="0"/>
              <a:t>Thousands of Stewards and Officers have established Past Practice with Management to make the USPS operate and to protect our membership </a:t>
            </a:r>
          </a:p>
          <a:p>
            <a:r>
              <a:rPr lang="en-US" dirty="0"/>
              <a:t>This ‘Silent Contract’ is enforceable under our CBA/JCIM and allows us to vastly expand the rights and benefits of our membership</a:t>
            </a:r>
          </a:p>
          <a:p>
            <a:endParaRPr lang="en-US" dirty="0"/>
          </a:p>
          <a:p>
            <a:endParaRPr lang="en-US" dirty="0"/>
          </a:p>
          <a:p>
            <a:pPr marL="651510" indent="-514350">
              <a:buFont typeface="+mj-lt"/>
              <a:buAutoNum type="arabicPeriod"/>
            </a:pPr>
            <a:endParaRPr lang="en-US" dirty="0"/>
          </a:p>
          <a:p>
            <a:endParaRPr lang="en-US" dirty="0"/>
          </a:p>
          <a:p>
            <a:pPr marL="137160" indent="0">
              <a:buNone/>
            </a:pPr>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75</a:t>
            </a:fld>
            <a:endParaRPr kumimoji="0" lang="en-US"/>
          </a:p>
        </p:txBody>
      </p:sp>
    </p:spTree>
    <p:extLst>
      <p:ext uri="{BB962C8B-B14F-4D97-AF65-F5344CB8AC3E}">
        <p14:creationId xmlns:p14="http://schemas.microsoft.com/office/powerpoint/2010/main" val="7732643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651510" indent="-514350"/>
            <a:r>
              <a:rPr lang="en-US" dirty="0"/>
              <a:t>Conclusion</a:t>
            </a:r>
          </a:p>
        </p:txBody>
      </p:sp>
      <p:sp>
        <p:nvSpPr>
          <p:cNvPr id="3" name="Content Placeholder 2"/>
          <p:cNvSpPr>
            <a:spLocks noGrp="1"/>
          </p:cNvSpPr>
          <p:nvPr>
            <p:ph idx="1"/>
          </p:nvPr>
        </p:nvSpPr>
        <p:spPr/>
        <p:txBody>
          <a:bodyPr>
            <a:normAutofit/>
          </a:bodyPr>
          <a:lstStyle/>
          <a:p>
            <a:r>
              <a:rPr lang="en-US" dirty="0"/>
              <a:t>You can find this presentation at apwusteward.com under Chornoby Made Training – That website is also a free resource to provide information, guides and forms for Stewards </a:t>
            </a:r>
          </a:p>
          <a:p>
            <a:r>
              <a:rPr lang="en-US" dirty="0"/>
              <a:t>Thank you for attending, following along, and participating in this training! </a:t>
            </a:r>
          </a:p>
          <a:p>
            <a:r>
              <a:rPr lang="en-US" b="1" dirty="0"/>
              <a:t>What questions do you have? </a:t>
            </a:r>
          </a:p>
          <a:p>
            <a:endParaRPr lang="en-US" dirty="0"/>
          </a:p>
          <a:p>
            <a:endParaRPr lang="en-US" dirty="0"/>
          </a:p>
          <a:p>
            <a:pPr marL="651510" indent="-514350">
              <a:buFont typeface="+mj-lt"/>
              <a:buAutoNum type="arabicPeriod"/>
            </a:pPr>
            <a:endParaRPr lang="en-US" dirty="0"/>
          </a:p>
          <a:p>
            <a:endParaRPr lang="en-US" dirty="0"/>
          </a:p>
          <a:p>
            <a:pPr marL="137160" indent="0">
              <a:buNone/>
            </a:pPr>
            <a:endParaRPr lang="en-US" dirty="0"/>
          </a:p>
          <a:p>
            <a:pPr marL="651510" indent="-514350">
              <a:buFont typeface="+mj-lt"/>
              <a:buAutoNum type="arabicPeriod"/>
            </a:pPr>
            <a:endParaRPr lang="en-US" dirty="0"/>
          </a:p>
          <a:p>
            <a:pPr marL="651510" indent="-514350">
              <a:buFont typeface="+mj-lt"/>
              <a:buAutoNum type="arabicPeriod"/>
            </a:pPr>
            <a:endParaRPr lang="en-US" dirty="0"/>
          </a:p>
          <a:p>
            <a:endParaRPr lang="en-US" dirty="0"/>
          </a:p>
          <a:p>
            <a:pPr marL="137160" indent="0">
              <a:buNone/>
            </a:pPr>
            <a:endParaRPr lang="en-US" dirty="0"/>
          </a:p>
        </p:txBody>
      </p:sp>
      <p:sp>
        <p:nvSpPr>
          <p:cNvPr id="4" name="Slide Number Placeholder 3"/>
          <p:cNvSpPr>
            <a:spLocks noGrp="1"/>
          </p:cNvSpPr>
          <p:nvPr>
            <p:ph type="sldNum" sz="quarter" idx="12"/>
          </p:nvPr>
        </p:nvSpPr>
        <p:spPr/>
        <p:txBody>
          <a:bodyPr/>
          <a:lstStyle/>
          <a:p>
            <a:pPr eaLnBrk="1" latinLnBrk="0" hangingPunct="1"/>
            <a:fld id="{69E29E33-B620-47F9-BB04-8846C2A5AFCC}" type="slidenum">
              <a:rPr kumimoji="0" lang="en-US" smtClean="0"/>
              <a:pPr eaLnBrk="1" latinLnBrk="0" hangingPunct="1"/>
              <a:t>76</a:t>
            </a:fld>
            <a:endParaRPr kumimoji="0" lang="en-US"/>
          </a:p>
        </p:txBody>
      </p:sp>
    </p:spTree>
    <p:extLst>
      <p:ext uri="{BB962C8B-B14F-4D97-AF65-F5344CB8AC3E}">
        <p14:creationId xmlns:p14="http://schemas.microsoft.com/office/powerpoint/2010/main" val="36505381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3017</TotalTime>
  <Words>6584</Words>
  <Application>Microsoft Office PowerPoint</Application>
  <PresentationFormat>On-screen Show (4:3)</PresentationFormat>
  <Paragraphs>703</Paragraphs>
  <Slides>76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76</vt:i4>
      </vt:variant>
    </vt:vector>
  </HeadingPairs>
  <TitlesOfParts>
    <vt:vector size="83" baseType="lpstr">
      <vt:lpstr>Book Antiqua</vt:lpstr>
      <vt:lpstr>Calibri</vt:lpstr>
      <vt:lpstr>Lucida Sans</vt:lpstr>
      <vt:lpstr>Wingdings</vt:lpstr>
      <vt:lpstr>Wingdings 2</vt:lpstr>
      <vt:lpstr>Wingdings 3</vt:lpstr>
      <vt:lpstr>Apex</vt:lpstr>
      <vt:lpstr>S I L E N T</vt:lpstr>
      <vt:lpstr>What is Covered</vt:lpstr>
      <vt:lpstr>Background Sources</vt:lpstr>
      <vt:lpstr>Introduction</vt:lpstr>
      <vt:lpstr>Using This Training</vt:lpstr>
      <vt:lpstr>The Silent Contract </vt:lpstr>
      <vt:lpstr>Defining Past Practice</vt:lpstr>
      <vt:lpstr>JCIM vs CBA</vt:lpstr>
      <vt:lpstr>CBA Article 5</vt:lpstr>
      <vt:lpstr>Mandatory Bargain Items</vt:lpstr>
      <vt:lpstr>Mandatory Bargain Items</vt:lpstr>
      <vt:lpstr>Mandatory Bargain Explained</vt:lpstr>
      <vt:lpstr>Permissive Bargain Items</vt:lpstr>
      <vt:lpstr>JCIM Article 5</vt:lpstr>
      <vt:lpstr>Knowledge Check</vt:lpstr>
      <vt:lpstr>Three Primary Functions</vt:lpstr>
      <vt:lpstr>The Four Elements of Past Practice</vt:lpstr>
      <vt:lpstr>Clarity and Consistency</vt:lpstr>
      <vt:lpstr>Longevity and Repetition</vt:lpstr>
      <vt:lpstr>Acceptability</vt:lpstr>
      <vt:lpstr>Circumstances the Past Practice Arose</vt:lpstr>
      <vt:lpstr>How to Change Past Practice</vt:lpstr>
      <vt:lpstr>How to Change Past Practice  Part 2</vt:lpstr>
      <vt:lpstr>Consistent Standards of Past Practice </vt:lpstr>
      <vt:lpstr>Understanding Check #1</vt:lpstr>
      <vt:lpstr>Understanding Check #2</vt:lpstr>
      <vt:lpstr>Understanding Check #3</vt:lpstr>
      <vt:lpstr>Article 5 Grievances</vt:lpstr>
      <vt:lpstr>Existing Past Practice Grievance</vt:lpstr>
      <vt:lpstr>Existing Past Practice Grievance Part 2</vt:lpstr>
      <vt:lpstr>Existing Past Practice Grievance Part 3</vt:lpstr>
      <vt:lpstr>Existing Past Practice Grievance Summary</vt:lpstr>
      <vt:lpstr>Existing Past Practice Grievance Documentation</vt:lpstr>
      <vt:lpstr>Existing Past Practice Grievance in Action</vt:lpstr>
      <vt:lpstr>Existing Past Practice Grievance in Action</vt:lpstr>
      <vt:lpstr>Existing Past Practice Grievance in Action</vt:lpstr>
      <vt:lpstr>Knowledge Check</vt:lpstr>
      <vt:lpstr>Conflicting Practice Grievance</vt:lpstr>
      <vt:lpstr>Conflicting Practice Grievance Part 2</vt:lpstr>
      <vt:lpstr>Knowledge Check</vt:lpstr>
      <vt:lpstr>Unilateral Action Grievance</vt:lpstr>
      <vt:lpstr>Missing Link</vt:lpstr>
      <vt:lpstr>Recap: Questions You Must Answer Before Grieving </vt:lpstr>
      <vt:lpstr>APWU Example 1 – Steward Requests</vt:lpstr>
      <vt:lpstr>APWU Example 2 - Headphones</vt:lpstr>
      <vt:lpstr>APWU Example 3 – Setting Up IIs</vt:lpstr>
      <vt:lpstr>APWU Example 4 – Small Office A</vt:lpstr>
      <vt:lpstr>APWU Example 5 – Small Office B</vt:lpstr>
      <vt:lpstr>APWU Example 5 – Part 2</vt:lpstr>
      <vt:lpstr>Walking Into Past Practice </vt:lpstr>
      <vt:lpstr>Understanding Past Practice </vt:lpstr>
      <vt:lpstr>Where We Disagree</vt:lpstr>
      <vt:lpstr>Where We Disagree – Arbitration Example 1</vt:lpstr>
      <vt:lpstr>Where We Disagree – Arbitration Example 2</vt:lpstr>
      <vt:lpstr>Where We Disagree – Arbitration Example 3</vt:lpstr>
      <vt:lpstr>Where We Disagree – Arbitration Example 4</vt:lpstr>
      <vt:lpstr>Where We Disagree – Arbitration Example 5</vt:lpstr>
      <vt:lpstr>When a Practice Violates the Contract</vt:lpstr>
      <vt:lpstr>When a Practice Violates the Contract – CBA Prevails</vt:lpstr>
      <vt:lpstr>When a Practice Violates the Contract – Equitable Estoppel </vt:lpstr>
      <vt:lpstr>When a Practice Violates the Contract – Amended</vt:lpstr>
      <vt:lpstr>When a Practice Violates the Contract – Summary</vt:lpstr>
      <vt:lpstr>Grieving a Conflicting Action </vt:lpstr>
      <vt:lpstr>Grieving a Conflicting Action </vt:lpstr>
      <vt:lpstr>Grieving a Conflicting Action Part 2 </vt:lpstr>
      <vt:lpstr>Grieving a Conflicting Action Part 3 </vt:lpstr>
      <vt:lpstr>Grieving a Conflicting Action Part 4 </vt:lpstr>
      <vt:lpstr>Grieving a Conflicting Action Summary</vt:lpstr>
      <vt:lpstr>S4C-3U-C24483</vt:lpstr>
      <vt:lpstr>C90C-4C-C93014395</vt:lpstr>
      <vt:lpstr>E00C4EC0401 85553</vt:lpstr>
      <vt:lpstr>C1C-4K-C18134</vt:lpstr>
      <vt:lpstr>C4C-4A-C1 805</vt:lpstr>
      <vt:lpstr>Arbitration Takeaway</vt:lpstr>
      <vt:lpstr>The Silent Contract</vt:lpstr>
      <vt:lpstr>Conclusion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the contract falls short</dc:title>
  <dc:creator>Eric Chornoby</dc:creator>
  <cp:lastModifiedBy>Eric C</cp:lastModifiedBy>
  <cp:revision>120</cp:revision>
  <dcterms:created xsi:type="dcterms:W3CDTF">2024-10-15T16:46:13Z</dcterms:created>
  <dcterms:modified xsi:type="dcterms:W3CDTF">2025-02-18T21:49:59Z</dcterms:modified>
</cp:coreProperties>
</file>