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28"/>
  </p:notesMasterIdLst>
  <p:sldIdLst>
    <p:sldId id="256" r:id="rId2"/>
    <p:sldId id="257" r:id="rId3"/>
    <p:sldId id="258" r:id="rId4"/>
    <p:sldId id="259" r:id="rId5"/>
    <p:sldId id="263" r:id="rId6"/>
    <p:sldId id="260" r:id="rId7"/>
    <p:sldId id="261" r:id="rId8"/>
    <p:sldId id="264" r:id="rId9"/>
    <p:sldId id="262" r:id="rId10"/>
    <p:sldId id="266" r:id="rId11"/>
    <p:sldId id="265" r:id="rId12"/>
    <p:sldId id="281" r:id="rId13"/>
    <p:sldId id="273" r:id="rId14"/>
    <p:sldId id="274" r:id="rId15"/>
    <p:sldId id="275" r:id="rId16"/>
    <p:sldId id="276" r:id="rId17"/>
    <p:sldId id="272" r:id="rId18"/>
    <p:sldId id="267" r:id="rId19"/>
    <p:sldId id="271" r:id="rId20"/>
    <p:sldId id="268" r:id="rId21"/>
    <p:sldId id="269" r:id="rId22"/>
    <p:sldId id="270" r:id="rId23"/>
    <p:sldId id="277" r:id="rId24"/>
    <p:sldId id="278" r:id="rId25"/>
    <p:sldId id="280" r:id="rId26"/>
    <p:sldId id="279"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6" autoAdjust="0"/>
    <p:restoredTop sz="94660"/>
  </p:normalViewPr>
  <p:slideViewPr>
    <p:cSldViewPr snapToGrid="0">
      <p:cViewPr varScale="1">
        <p:scale>
          <a:sx n="82" d="100"/>
          <a:sy n="82" d="100"/>
        </p:scale>
        <p:origin x="1144" y="2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8A654E-3934-42FD-9C5F-76CA0A9E7F29}" type="datetimeFigureOut">
              <a:rPr lang="en-US" smtClean="0"/>
              <a:t>10/15/2025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598FBD-E7A3-4F6B-837D-9FD6965BD2B4}" type="slidenum">
              <a:rPr lang="en-US" smtClean="0"/>
              <a:t>‹#›</a:t>
            </a:fld>
            <a:endParaRPr lang="en-US"/>
          </a:p>
        </p:txBody>
      </p:sp>
    </p:spTree>
    <p:extLst>
      <p:ext uri="{BB962C8B-B14F-4D97-AF65-F5344CB8AC3E}">
        <p14:creationId xmlns:p14="http://schemas.microsoft.com/office/powerpoint/2010/main" val="18476180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1863 Henry Robert was to hold a meeting in a church about the cities defense during the Civil War. He expected people to be orderly, well behaved, and to be reasonable. He was wrong on all accounts. He decided to create what we now know as Roberts Rules of Order to fix this. Other parliamentary procedures exist but none have ‘caught on’ like Roberts. The reason is Robert was an engineer. He ranked motions, he had a clear structure, and his system was learnable. </a:t>
            </a:r>
          </a:p>
        </p:txBody>
      </p:sp>
      <p:sp>
        <p:nvSpPr>
          <p:cNvPr id="4" name="Slide Number Placeholder 3"/>
          <p:cNvSpPr>
            <a:spLocks noGrp="1"/>
          </p:cNvSpPr>
          <p:nvPr>
            <p:ph type="sldNum" sz="quarter" idx="5"/>
          </p:nvPr>
        </p:nvSpPr>
        <p:spPr/>
        <p:txBody>
          <a:bodyPr/>
          <a:lstStyle/>
          <a:p>
            <a:fld id="{1F598FBD-E7A3-4F6B-837D-9FD6965BD2B4}" type="slidenum">
              <a:rPr lang="en-US" smtClean="0"/>
              <a:t>3</a:t>
            </a:fld>
            <a:endParaRPr lang="en-US"/>
          </a:p>
        </p:txBody>
      </p:sp>
    </p:spTree>
    <p:extLst>
      <p:ext uri="{BB962C8B-B14F-4D97-AF65-F5344CB8AC3E}">
        <p14:creationId xmlns:p14="http://schemas.microsoft.com/office/powerpoint/2010/main" val="32378687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7E1F66-11A5-412D-926E-8E078FD009DA}" type="datetimeFigureOut">
              <a:rPr lang="en-US" smtClean="0"/>
              <a:t>10/15/2025</a:t>
            </a:fld>
            <a:endParaRPr lang="en-US"/>
          </a:p>
        </p:txBody>
      </p:sp>
      <p:sp>
        <p:nvSpPr>
          <p:cNvPr id="5" name="Footer Placeholder 4"/>
          <p:cNvSpPr>
            <a:spLocks noGrp="1"/>
          </p:cNvSpPr>
          <p:nvPr>
            <p:ph type="ftr" sz="quarter" idx="11"/>
          </p:nvPr>
        </p:nvSpPr>
        <p:spPr>
          <a:xfrm>
            <a:off x="5332412" y="5883275"/>
            <a:ext cx="4324044" cy="365125"/>
          </a:xfrm>
        </p:spPr>
        <p:txBody>
          <a:bodyPr/>
          <a:lstStyle/>
          <a:p>
            <a:endParaRPr lang="en-US"/>
          </a:p>
        </p:txBody>
      </p:sp>
      <p:sp>
        <p:nvSpPr>
          <p:cNvPr id="6" name="Slide Number Placeholder 5"/>
          <p:cNvSpPr>
            <a:spLocks noGrp="1"/>
          </p:cNvSpPr>
          <p:nvPr>
            <p:ph type="sldNum" sz="quarter" idx="12"/>
          </p:nvPr>
        </p:nvSpPr>
        <p:spPr/>
        <p:txBody>
          <a:bodyPr/>
          <a:lstStyle/>
          <a:p>
            <a:fld id="{EE316EB2-0A8A-493D-A430-18514A762792}" type="slidenum">
              <a:rPr lang="en-US" smtClean="0"/>
              <a:t>‹#›</a:t>
            </a:fld>
            <a:endParaRPr lang="en-US"/>
          </a:p>
        </p:txBody>
      </p:sp>
    </p:spTree>
    <p:extLst>
      <p:ext uri="{BB962C8B-B14F-4D97-AF65-F5344CB8AC3E}">
        <p14:creationId xmlns:p14="http://schemas.microsoft.com/office/powerpoint/2010/main" val="2083830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A7E1F66-11A5-412D-926E-8E078FD009DA}" type="datetimeFigureOut">
              <a:rPr lang="en-US" smtClean="0"/>
              <a:t>10/15/2025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951856" y="5867131"/>
            <a:ext cx="551167" cy="365125"/>
          </a:xfrm>
        </p:spPr>
        <p:txBody>
          <a:bodyPr/>
          <a:lstStyle/>
          <a:p>
            <a:fld id="{EE316EB2-0A8A-493D-A430-18514A762792}" type="slidenum">
              <a:rPr lang="en-US" smtClean="0"/>
              <a:t>‹#›</a:t>
            </a:fld>
            <a:endParaRPr lang="en-US"/>
          </a:p>
        </p:txBody>
      </p:sp>
    </p:spTree>
    <p:extLst>
      <p:ext uri="{BB962C8B-B14F-4D97-AF65-F5344CB8AC3E}">
        <p14:creationId xmlns:p14="http://schemas.microsoft.com/office/powerpoint/2010/main" val="4930356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7E1F66-11A5-412D-926E-8E078FD009DA}" type="datetimeFigureOut">
              <a:rPr lang="en-US" smtClean="0"/>
              <a:t>10/15/2025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316EB2-0A8A-493D-A430-18514A762792}" type="slidenum">
              <a:rPr lang="en-US" smtClean="0"/>
              <a:t>‹#›</a:t>
            </a:fld>
            <a:endParaRPr lang="en-US"/>
          </a:p>
        </p:txBody>
      </p:sp>
    </p:spTree>
    <p:extLst>
      <p:ext uri="{BB962C8B-B14F-4D97-AF65-F5344CB8AC3E}">
        <p14:creationId xmlns:p14="http://schemas.microsoft.com/office/powerpoint/2010/main" val="16018374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A7E1F66-11A5-412D-926E-8E078FD009DA}" type="datetimeFigureOut">
              <a:rPr lang="en-US" smtClean="0"/>
              <a:t>10/15/2025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316EB2-0A8A-493D-A430-18514A762792}" type="slidenum">
              <a:rPr lang="en-US" smtClean="0"/>
              <a:t>‹#›</a:t>
            </a:fld>
            <a:endParaRPr lang="en-US"/>
          </a:p>
        </p:txBody>
      </p:sp>
    </p:spTree>
    <p:extLst>
      <p:ext uri="{BB962C8B-B14F-4D97-AF65-F5344CB8AC3E}">
        <p14:creationId xmlns:p14="http://schemas.microsoft.com/office/powerpoint/2010/main" val="9282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A7E1F66-11A5-412D-926E-8E078FD009DA}" type="datetimeFigureOut">
              <a:rPr lang="en-US" smtClean="0"/>
              <a:t>10/15/2025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E316EB2-0A8A-493D-A430-18514A762792}" type="slidenum">
              <a:rPr lang="en-US" smtClean="0"/>
              <a:t>‹#›</a:t>
            </a:fld>
            <a:endParaRPr lang="en-US"/>
          </a:p>
        </p:txBody>
      </p:sp>
    </p:spTree>
    <p:extLst>
      <p:ext uri="{BB962C8B-B14F-4D97-AF65-F5344CB8AC3E}">
        <p14:creationId xmlns:p14="http://schemas.microsoft.com/office/powerpoint/2010/main" val="7285072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A7E1F66-11A5-412D-926E-8E078FD009DA}" type="datetimeFigureOut">
              <a:rPr lang="en-US" smtClean="0"/>
              <a:t>10/15/2025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E316EB2-0A8A-493D-A430-18514A762792}" type="slidenum">
              <a:rPr lang="en-US" smtClean="0"/>
              <a:t>‹#›</a:t>
            </a:fld>
            <a:endParaRPr lang="en-US"/>
          </a:p>
        </p:txBody>
      </p:sp>
    </p:spTree>
    <p:extLst>
      <p:ext uri="{BB962C8B-B14F-4D97-AF65-F5344CB8AC3E}">
        <p14:creationId xmlns:p14="http://schemas.microsoft.com/office/powerpoint/2010/main" val="41337062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7E1F66-11A5-412D-926E-8E078FD009DA}" type="datetimeFigureOut">
              <a:rPr lang="en-US" smtClean="0"/>
              <a:t>10/15/2025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E316EB2-0A8A-493D-A430-18514A762792}" type="slidenum">
              <a:rPr lang="en-US" smtClean="0"/>
              <a:t>‹#›</a:t>
            </a:fld>
            <a:endParaRPr lang="en-US"/>
          </a:p>
        </p:txBody>
      </p:sp>
    </p:spTree>
    <p:extLst>
      <p:ext uri="{BB962C8B-B14F-4D97-AF65-F5344CB8AC3E}">
        <p14:creationId xmlns:p14="http://schemas.microsoft.com/office/powerpoint/2010/main" val="3510894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A7E1F66-11A5-412D-926E-8E078FD009DA}" type="datetimeFigureOut">
              <a:rPr lang="en-US" smtClean="0"/>
              <a:t>10/15/2025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316EB2-0A8A-493D-A430-18514A762792}" type="slidenum">
              <a:rPr lang="en-US" smtClean="0"/>
              <a:t>‹#›</a:t>
            </a:fld>
            <a:endParaRPr lang="en-US"/>
          </a:p>
        </p:txBody>
      </p:sp>
    </p:spTree>
    <p:extLst>
      <p:ext uri="{BB962C8B-B14F-4D97-AF65-F5344CB8AC3E}">
        <p14:creationId xmlns:p14="http://schemas.microsoft.com/office/powerpoint/2010/main" val="19312679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A7E1F66-11A5-412D-926E-8E078FD009DA}" type="datetimeFigureOut">
              <a:rPr lang="en-US" smtClean="0"/>
              <a:t>10/15/2025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316EB2-0A8A-493D-A430-18514A762792}" type="slidenum">
              <a:rPr lang="en-US" smtClean="0"/>
              <a:t>‹#›</a:t>
            </a:fld>
            <a:endParaRPr lang="en-US"/>
          </a:p>
        </p:txBody>
      </p:sp>
    </p:spTree>
    <p:extLst>
      <p:ext uri="{BB962C8B-B14F-4D97-AF65-F5344CB8AC3E}">
        <p14:creationId xmlns:p14="http://schemas.microsoft.com/office/powerpoint/2010/main" val="10440377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A7E1F66-11A5-412D-926E-8E078FD009DA}" type="datetimeFigureOut">
              <a:rPr lang="en-US" smtClean="0"/>
              <a:t>10/15/2025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316EB2-0A8A-493D-A430-18514A762792}" type="slidenum">
              <a:rPr lang="en-US" smtClean="0"/>
              <a:t>‹#›</a:t>
            </a:fld>
            <a:endParaRPr lang="en-US"/>
          </a:p>
        </p:txBody>
      </p:sp>
    </p:spTree>
    <p:extLst>
      <p:ext uri="{BB962C8B-B14F-4D97-AF65-F5344CB8AC3E}">
        <p14:creationId xmlns:p14="http://schemas.microsoft.com/office/powerpoint/2010/main" val="36589577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7E1F66-11A5-412D-926E-8E078FD009DA}" type="datetimeFigureOut">
              <a:rPr lang="en-US" smtClean="0"/>
              <a:t>10/15/2025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316EB2-0A8A-493D-A430-18514A762792}" type="slidenum">
              <a:rPr lang="en-US" smtClean="0"/>
              <a:t>‹#›</a:t>
            </a:fld>
            <a:endParaRPr lang="en-US"/>
          </a:p>
        </p:txBody>
      </p:sp>
    </p:spTree>
    <p:extLst>
      <p:ext uri="{BB962C8B-B14F-4D97-AF65-F5344CB8AC3E}">
        <p14:creationId xmlns:p14="http://schemas.microsoft.com/office/powerpoint/2010/main" val="17903863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7E1F66-11A5-412D-926E-8E078FD009DA}" type="datetimeFigureOut">
              <a:rPr lang="en-US" smtClean="0"/>
              <a:t>10/15/2025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316EB2-0A8A-493D-A430-18514A762792}" type="slidenum">
              <a:rPr lang="en-US" smtClean="0"/>
              <a:t>‹#›</a:t>
            </a:fld>
            <a:endParaRPr lang="en-US"/>
          </a:p>
        </p:txBody>
      </p:sp>
    </p:spTree>
    <p:extLst>
      <p:ext uri="{BB962C8B-B14F-4D97-AF65-F5344CB8AC3E}">
        <p14:creationId xmlns:p14="http://schemas.microsoft.com/office/powerpoint/2010/main" val="37485441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7E1F66-11A5-412D-926E-8E078FD009DA}" type="datetimeFigureOut">
              <a:rPr lang="en-US" smtClean="0"/>
              <a:t>10/15/2025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316EB2-0A8A-493D-A430-18514A762792}" type="slidenum">
              <a:rPr lang="en-US" smtClean="0"/>
              <a:t>‹#›</a:t>
            </a:fld>
            <a:endParaRPr lang="en-US"/>
          </a:p>
        </p:txBody>
      </p:sp>
    </p:spTree>
    <p:extLst>
      <p:ext uri="{BB962C8B-B14F-4D97-AF65-F5344CB8AC3E}">
        <p14:creationId xmlns:p14="http://schemas.microsoft.com/office/powerpoint/2010/main" val="13961253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7E1F66-11A5-412D-926E-8E078FD009DA}" type="datetimeFigureOut">
              <a:rPr lang="en-US" smtClean="0"/>
              <a:t>10/15/2025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316EB2-0A8A-493D-A430-18514A762792}" type="slidenum">
              <a:rPr lang="en-US" smtClean="0"/>
              <a:t>‹#›</a:t>
            </a:fld>
            <a:endParaRPr lang="en-US"/>
          </a:p>
        </p:txBody>
      </p:sp>
    </p:spTree>
    <p:extLst>
      <p:ext uri="{BB962C8B-B14F-4D97-AF65-F5344CB8AC3E}">
        <p14:creationId xmlns:p14="http://schemas.microsoft.com/office/powerpoint/2010/main" val="42927186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7E1F66-11A5-412D-926E-8E078FD009DA}" type="datetimeFigureOut">
              <a:rPr lang="en-US" smtClean="0"/>
              <a:t>10/15/2025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316EB2-0A8A-493D-A430-18514A762792}" type="slidenum">
              <a:rPr lang="en-US" smtClean="0"/>
              <a:t>‹#›</a:t>
            </a:fld>
            <a:endParaRPr lang="en-US"/>
          </a:p>
        </p:txBody>
      </p:sp>
    </p:spTree>
    <p:extLst>
      <p:ext uri="{BB962C8B-B14F-4D97-AF65-F5344CB8AC3E}">
        <p14:creationId xmlns:p14="http://schemas.microsoft.com/office/powerpoint/2010/main" val="31165438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A7E1F66-11A5-412D-926E-8E078FD009DA}" type="datetimeFigureOut">
              <a:rPr lang="en-US" smtClean="0"/>
              <a:t>10/15/2025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316EB2-0A8A-493D-A430-18514A762792}" type="slidenum">
              <a:rPr lang="en-US" smtClean="0"/>
              <a:t>‹#›</a:t>
            </a:fld>
            <a:endParaRPr lang="en-US"/>
          </a:p>
        </p:txBody>
      </p:sp>
    </p:spTree>
    <p:extLst>
      <p:ext uri="{BB962C8B-B14F-4D97-AF65-F5344CB8AC3E}">
        <p14:creationId xmlns:p14="http://schemas.microsoft.com/office/powerpoint/2010/main" val="28839875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A7E1F66-11A5-412D-926E-8E078FD009DA}" type="datetimeFigureOut">
              <a:rPr lang="en-US" smtClean="0"/>
              <a:t>10/15/2025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316EB2-0A8A-493D-A430-18514A762792}" type="slidenum">
              <a:rPr lang="en-US" smtClean="0"/>
              <a:t>‹#›</a:t>
            </a:fld>
            <a:endParaRPr lang="en-US"/>
          </a:p>
        </p:txBody>
      </p:sp>
    </p:spTree>
    <p:extLst>
      <p:ext uri="{BB962C8B-B14F-4D97-AF65-F5344CB8AC3E}">
        <p14:creationId xmlns:p14="http://schemas.microsoft.com/office/powerpoint/2010/main" val="420550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A7E1F66-11A5-412D-926E-8E078FD009DA}" type="datetimeFigureOut">
              <a:rPr lang="en-US" smtClean="0"/>
              <a:t>10/15/2025</a:t>
            </a:fld>
            <a:endParaRPr lang="en-US"/>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E316EB2-0A8A-493D-A430-18514A762792}" type="slidenum">
              <a:rPr lang="en-US" smtClean="0"/>
              <a:t>‹#›</a:t>
            </a:fld>
            <a:endParaRPr lang="en-US"/>
          </a:p>
        </p:txBody>
      </p:sp>
    </p:spTree>
    <p:extLst>
      <p:ext uri="{BB962C8B-B14F-4D97-AF65-F5344CB8AC3E}">
        <p14:creationId xmlns:p14="http://schemas.microsoft.com/office/powerpoint/2010/main" val="3811281563"/>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BE744-BAB5-B1F6-C4BB-B4738185FB05}"/>
              </a:ext>
            </a:extLst>
          </p:cNvPr>
          <p:cNvSpPr>
            <a:spLocks noGrp="1"/>
          </p:cNvSpPr>
          <p:nvPr>
            <p:ph type="ctrTitle"/>
          </p:nvPr>
        </p:nvSpPr>
        <p:spPr/>
        <p:txBody>
          <a:bodyPr/>
          <a:lstStyle/>
          <a:p>
            <a:r>
              <a:rPr lang="en-US" b="1" dirty="0"/>
              <a:t>Roberts Rules of Order</a:t>
            </a:r>
          </a:p>
        </p:txBody>
      </p:sp>
      <p:sp>
        <p:nvSpPr>
          <p:cNvPr id="3" name="Subtitle 2">
            <a:extLst>
              <a:ext uri="{FF2B5EF4-FFF2-40B4-BE49-F238E27FC236}">
                <a16:creationId xmlns:a16="http://schemas.microsoft.com/office/drawing/2014/main" id="{E57A82C2-F03E-A7B0-2DAB-1AF017F95F04}"/>
              </a:ext>
            </a:extLst>
          </p:cNvPr>
          <p:cNvSpPr>
            <a:spLocks noGrp="1"/>
          </p:cNvSpPr>
          <p:nvPr>
            <p:ph type="subTitle" idx="1"/>
          </p:nvPr>
        </p:nvSpPr>
        <p:spPr/>
        <p:txBody>
          <a:bodyPr/>
          <a:lstStyle/>
          <a:p>
            <a:r>
              <a:rPr lang="en-US" dirty="0"/>
              <a:t>By Eric Chornoby</a:t>
            </a:r>
          </a:p>
          <a:p>
            <a:r>
              <a:rPr lang="en-US" dirty="0"/>
              <a:t>MPWU &amp; 480-481 Area Local</a:t>
            </a:r>
          </a:p>
        </p:txBody>
      </p:sp>
    </p:spTree>
    <p:extLst>
      <p:ext uri="{BB962C8B-B14F-4D97-AF65-F5344CB8AC3E}">
        <p14:creationId xmlns:p14="http://schemas.microsoft.com/office/powerpoint/2010/main" val="24768010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FBB26-5F1B-CE5F-AA3F-5F0974559448}"/>
              </a:ext>
            </a:extLst>
          </p:cNvPr>
          <p:cNvSpPr>
            <a:spLocks noGrp="1"/>
          </p:cNvSpPr>
          <p:nvPr>
            <p:ph type="title"/>
          </p:nvPr>
        </p:nvSpPr>
        <p:spPr/>
        <p:txBody>
          <a:bodyPr/>
          <a:lstStyle/>
          <a:p>
            <a:r>
              <a:rPr lang="en-US" dirty="0"/>
              <a:t>ABOUT THE INSTRUCTOR</a:t>
            </a:r>
          </a:p>
        </p:txBody>
      </p:sp>
      <p:sp>
        <p:nvSpPr>
          <p:cNvPr id="3" name="Content Placeholder 2">
            <a:extLst>
              <a:ext uri="{FF2B5EF4-FFF2-40B4-BE49-F238E27FC236}">
                <a16:creationId xmlns:a16="http://schemas.microsoft.com/office/drawing/2014/main" id="{D8107FC3-F2B1-347C-1FF4-C35900CED3C4}"/>
              </a:ext>
            </a:extLst>
          </p:cNvPr>
          <p:cNvSpPr>
            <a:spLocks noGrp="1"/>
          </p:cNvSpPr>
          <p:nvPr>
            <p:ph idx="1"/>
          </p:nvPr>
        </p:nvSpPr>
        <p:spPr/>
        <p:txBody>
          <a:bodyPr/>
          <a:lstStyle/>
          <a:p>
            <a:r>
              <a:rPr lang="en-US" dirty="0"/>
              <a:t>APWU Experience and Credentials </a:t>
            </a:r>
          </a:p>
          <a:p>
            <a:r>
              <a:rPr lang="en-US" dirty="0"/>
              <a:t>Background in Meetings</a:t>
            </a:r>
          </a:p>
          <a:p>
            <a:r>
              <a:rPr lang="en-US" dirty="0"/>
              <a:t>Parliamentarian</a:t>
            </a:r>
          </a:p>
          <a:p>
            <a:r>
              <a:rPr lang="en-US" dirty="0"/>
              <a:t>General Membership Meetings</a:t>
            </a:r>
          </a:p>
          <a:p>
            <a:r>
              <a:rPr lang="en-US" dirty="0"/>
              <a:t>Executive Board Meetings</a:t>
            </a:r>
          </a:p>
          <a:p>
            <a:endParaRPr lang="en-US" dirty="0"/>
          </a:p>
        </p:txBody>
      </p:sp>
    </p:spTree>
    <p:extLst>
      <p:ext uri="{BB962C8B-B14F-4D97-AF65-F5344CB8AC3E}">
        <p14:creationId xmlns:p14="http://schemas.microsoft.com/office/powerpoint/2010/main" val="32765546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D1E0F-3026-176F-05F6-C9986EE6FD32}"/>
              </a:ext>
            </a:extLst>
          </p:cNvPr>
          <p:cNvSpPr>
            <a:spLocks noGrp="1"/>
          </p:cNvSpPr>
          <p:nvPr>
            <p:ph type="title"/>
          </p:nvPr>
        </p:nvSpPr>
        <p:spPr/>
        <p:txBody>
          <a:bodyPr/>
          <a:lstStyle/>
          <a:p>
            <a:r>
              <a:rPr lang="en-US" dirty="0"/>
              <a:t>PURPOSE OF PARLIMINTARY PROCEDURE</a:t>
            </a:r>
          </a:p>
        </p:txBody>
      </p:sp>
      <p:sp>
        <p:nvSpPr>
          <p:cNvPr id="3" name="Content Placeholder 2">
            <a:extLst>
              <a:ext uri="{FF2B5EF4-FFF2-40B4-BE49-F238E27FC236}">
                <a16:creationId xmlns:a16="http://schemas.microsoft.com/office/drawing/2014/main" id="{6C84D7C2-EAA4-A9FA-B053-884A7A5D88FC}"/>
              </a:ext>
            </a:extLst>
          </p:cNvPr>
          <p:cNvSpPr>
            <a:spLocks noGrp="1"/>
          </p:cNvSpPr>
          <p:nvPr>
            <p:ph idx="1"/>
          </p:nvPr>
        </p:nvSpPr>
        <p:spPr/>
        <p:txBody>
          <a:bodyPr/>
          <a:lstStyle/>
          <a:p>
            <a:r>
              <a:rPr lang="en-US" dirty="0"/>
              <a:t>Problem: Minority is Silenced</a:t>
            </a:r>
          </a:p>
          <a:p>
            <a:r>
              <a:rPr lang="en-US" dirty="0"/>
              <a:t>Problem: Meetings Lack Structure</a:t>
            </a:r>
          </a:p>
          <a:p>
            <a:r>
              <a:rPr lang="en-US" dirty="0"/>
              <a:t>Problem: Loudest Mouth Wins</a:t>
            </a:r>
          </a:p>
          <a:p>
            <a:r>
              <a:rPr lang="en-US" dirty="0"/>
              <a:t>Introduce: Henry Martyn Robert</a:t>
            </a:r>
          </a:p>
          <a:p>
            <a:r>
              <a:rPr lang="en-US" dirty="0"/>
              <a:t>Why Roberts Rules of Order? </a:t>
            </a:r>
          </a:p>
        </p:txBody>
      </p:sp>
    </p:spTree>
    <p:extLst>
      <p:ext uri="{BB962C8B-B14F-4D97-AF65-F5344CB8AC3E}">
        <p14:creationId xmlns:p14="http://schemas.microsoft.com/office/powerpoint/2010/main" val="36045697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5F7C2-EF83-A696-7810-2738E3BE88F1}"/>
              </a:ext>
            </a:extLst>
          </p:cNvPr>
          <p:cNvSpPr>
            <a:spLocks noGrp="1"/>
          </p:cNvSpPr>
          <p:nvPr>
            <p:ph type="title"/>
          </p:nvPr>
        </p:nvSpPr>
        <p:spPr/>
        <p:txBody>
          <a:bodyPr/>
          <a:lstStyle/>
          <a:p>
            <a:r>
              <a:rPr lang="en-US" dirty="0"/>
              <a:t>HOW STRICT IS RONR (Robert's Rules of Order Newly Revised)? </a:t>
            </a:r>
          </a:p>
        </p:txBody>
      </p:sp>
      <p:sp>
        <p:nvSpPr>
          <p:cNvPr id="3" name="Content Placeholder 2">
            <a:extLst>
              <a:ext uri="{FF2B5EF4-FFF2-40B4-BE49-F238E27FC236}">
                <a16:creationId xmlns:a16="http://schemas.microsoft.com/office/drawing/2014/main" id="{8B56E772-B5FD-841A-C790-18F99E539355}"/>
              </a:ext>
            </a:extLst>
          </p:cNvPr>
          <p:cNvSpPr>
            <a:spLocks noGrp="1"/>
          </p:cNvSpPr>
          <p:nvPr>
            <p:ph idx="1"/>
          </p:nvPr>
        </p:nvSpPr>
        <p:spPr/>
        <p:txBody>
          <a:bodyPr/>
          <a:lstStyle/>
          <a:p>
            <a:r>
              <a:rPr lang="en-US" dirty="0"/>
              <a:t>The entire point of RONR is to let EVERYONE be heard</a:t>
            </a:r>
          </a:p>
          <a:p>
            <a:r>
              <a:rPr lang="en-US" dirty="0"/>
              <a:t>Robert believed (And RONR is designed) to be less formal in small groups, and more formal in large groups </a:t>
            </a:r>
          </a:p>
          <a:p>
            <a:r>
              <a:rPr lang="en-US" dirty="0"/>
              <a:t>Example: Executive Board Meetings (12 or less) usually do not require seconds or introductions, but still require recognition of the chair</a:t>
            </a:r>
          </a:p>
          <a:p>
            <a:r>
              <a:rPr lang="en-US" dirty="0"/>
              <a:t>In every organization, RONR is adhered to as much as necessary to facilitate a meeting </a:t>
            </a:r>
          </a:p>
        </p:txBody>
      </p:sp>
    </p:spTree>
    <p:extLst>
      <p:ext uri="{BB962C8B-B14F-4D97-AF65-F5344CB8AC3E}">
        <p14:creationId xmlns:p14="http://schemas.microsoft.com/office/powerpoint/2010/main" val="2170456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934F65-C685-0EB0-3D81-742F83F4A1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46AEEC-39D9-BF91-B376-3FD784F5221D}"/>
              </a:ext>
            </a:extLst>
          </p:cNvPr>
          <p:cNvSpPr>
            <a:spLocks noGrp="1"/>
          </p:cNvSpPr>
          <p:nvPr>
            <p:ph type="title"/>
          </p:nvPr>
        </p:nvSpPr>
        <p:spPr/>
        <p:txBody>
          <a:bodyPr/>
          <a:lstStyle/>
          <a:p>
            <a:r>
              <a:rPr lang="en-US" dirty="0"/>
              <a:t>THE LANGUAGE OF RONR</a:t>
            </a:r>
          </a:p>
        </p:txBody>
      </p:sp>
      <p:sp>
        <p:nvSpPr>
          <p:cNvPr id="3" name="Content Placeholder 2">
            <a:extLst>
              <a:ext uri="{FF2B5EF4-FFF2-40B4-BE49-F238E27FC236}">
                <a16:creationId xmlns:a16="http://schemas.microsoft.com/office/drawing/2014/main" id="{08FC74EA-9EC2-FF79-2AFA-4A8AB088B7DE}"/>
              </a:ext>
            </a:extLst>
          </p:cNvPr>
          <p:cNvSpPr>
            <a:spLocks noGrp="1"/>
          </p:cNvSpPr>
          <p:nvPr>
            <p:ph idx="1"/>
          </p:nvPr>
        </p:nvSpPr>
        <p:spPr>
          <a:xfrm>
            <a:off x="1484310" y="2239505"/>
            <a:ext cx="10018713" cy="4169044"/>
          </a:xfrm>
        </p:spPr>
        <p:txBody>
          <a:bodyPr>
            <a:normAutofit fontScale="85000" lnSpcReduction="20000"/>
          </a:bodyPr>
          <a:lstStyle/>
          <a:p>
            <a:r>
              <a:rPr lang="en-US" dirty="0"/>
              <a:t>BODY: The Group / Membership / Attendees.</a:t>
            </a:r>
          </a:p>
          <a:p>
            <a:r>
              <a:rPr lang="en-US" dirty="0"/>
              <a:t>MOTION: Proposal or topic being brought for discussion to the body. is a formal proposal by a member of the group. Example, “I move that have a Christmas Party.”</a:t>
            </a:r>
          </a:p>
          <a:p>
            <a:r>
              <a:rPr lang="en-US" dirty="0"/>
              <a:t>SECOND: Giving support to the Motion or support to discuss the Motion. Example: “Second.”</a:t>
            </a:r>
          </a:p>
          <a:p>
            <a:r>
              <a:rPr lang="en-US" dirty="0"/>
              <a:t>AMENDMENT: Change the Motion. Example: “I move to Amend the Motion by adding …” You can add, remove, and rearrange words. </a:t>
            </a:r>
          </a:p>
          <a:p>
            <a:r>
              <a:rPr lang="en-US" dirty="0"/>
              <a:t>QUORUM: The minimum allowed number of members required to hold a meeting. NOTE: REFER to Local Constitution for your required Quorum. A Quorum can be required for Officers and Attendees / Members. </a:t>
            </a:r>
          </a:p>
          <a:p>
            <a:r>
              <a:rPr lang="en-US" dirty="0"/>
              <a:t>QUESTION: To end debate and move to a vote. </a:t>
            </a:r>
          </a:p>
          <a:p>
            <a:r>
              <a:rPr lang="en-US" dirty="0"/>
              <a:t>CHAIRPERSON: Who runs the meeting. NOTE: Chairperson cannot debate, vote or introduce Motions in most circumstances. </a:t>
            </a:r>
          </a:p>
        </p:txBody>
      </p:sp>
    </p:spTree>
    <p:extLst>
      <p:ext uri="{BB962C8B-B14F-4D97-AF65-F5344CB8AC3E}">
        <p14:creationId xmlns:p14="http://schemas.microsoft.com/office/powerpoint/2010/main" val="21954102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4806E-2A3A-788D-71CF-2F287E85EAAB}"/>
              </a:ext>
            </a:extLst>
          </p:cNvPr>
          <p:cNvSpPr>
            <a:spLocks noGrp="1"/>
          </p:cNvSpPr>
          <p:nvPr>
            <p:ph type="title"/>
          </p:nvPr>
        </p:nvSpPr>
        <p:spPr/>
        <p:txBody>
          <a:bodyPr/>
          <a:lstStyle/>
          <a:p>
            <a:r>
              <a:rPr lang="en-US" dirty="0"/>
              <a:t>CHAIRPERSON – NOT KING</a:t>
            </a:r>
          </a:p>
        </p:txBody>
      </p:sp>
      <p:sp>
        <p:nvSpPr>
          <p:cNvPr id="3" name="Content Placeholder 2">
            <a:extLst>
              <a:ext uri="{FF2B5EF4-FFF2-40B4-BE49-F238E27FC236}">
                <a16:creationId xmlns:a16="http://schemas.microsoft.com/office/drawing/2014/main" id="{A605820B-ADDD-4953-C087-38627658B618}"/>
              </a:ext>
            </a:extLst>
          </p:cNvPr>
          <p:cNvSpPr>
            <a:spLocks noGrp="1"/>
          </p:cNvSpPr>
          <p:nvPr>
            <p:ph idx="1"/>
          </p:nvPr>
        </p:nvSpPr>
        <p:spPr/>
        <p:txBody>
          <a:bodyPr>
            <a:normAutofit fontScale="92500"/>
          </a:bodyPr>
          <a:lstStyle/>
          <a:p>
            <a:r>
              <a:rPr lang="en-US" dirty="0"/>
              <a:t>Before we dive into the technical steps, we need to lay out some facts…</a:t>
            </a:r>
          </a:p>
          <a:p>
            <a:pPr marL="457200" indent="-457200">
              <a:buAutoNum type="arabicPeriod"/>
            </a:pPr>
            <a:r>
              <a:rPr lang="en-US" dirty="0"/>
              <a:t>The Chairperson is NOT a KING </a:t>
            </a:r>
          </a:p>
          <a:p>
            <a:pPr marL="457200" indent="-457200">
              <a:buAutoNum type="arabicPeriod"/>
            </a:pPr>
            <a:r>
              <a:rPr lang="en-US" dirty="0"/>
              <a:t>While you can use RONR to manipulate meetings, it is not the intent</a:t>
            </a:r>
          </a:p>
          <a:p>
            <a:pPr marL="457200" indent="-457200">
              <a:buAutoNum type="arabicPeriod"/>
            </a:pPr>
            <a:r>
              <a:rPr lang="en-US" dirty="0"/>
              <a:t>RONR is NOT designed for virtual or zoom meetings (This is directly in the Q and A of RONR online – while the 12</a:t>
            </a:r>
            <a:r>
              <a:rPr lang="en-US" baseline="30000" dirty="0"/>
              <a:t>th</a:t>
            </a:r>
            <a:r>
              <a:rPr lang="en-US" dirty="0"/>
              <a:t> edition has virtual rules it is DISCOURAGED) </a:t>
            </a:r>
          </a:p>
          <a:p>
            <a:pPr marL="457200" indent="-457200">
              <a:buAutoNum type="arabicPeriod"/>
            </a:pPr>
            <a:r>
              <a:rPr lang="en-US" dirty="0"/>
              <a:t>RONR is a way to force the Chairperson and organization to be HONEST and TRANSPARENT – But you MUST know the rules</a:t>
            </a:r>
          </a:p>
        </p:txBody>
      </p:sp>
    </p:spTree>
    <p:extLst>
      <p:ext uri="{BB962C8B-B14F-4D97-AF65-F5344CB8AC3E}">
        <p14:creationId xmlns:p14="http://schemas.microsoft.com/office/powerpoint/2010/main" val="17764372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C9C19C-CFA3-7367-E9B8-B29276DAFC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CBD2CB-A178-332B-2C26-A4B498E817E8}"/>
              </a:ext>
            </a:extLst>
          </p:cNvPr>
          <p:cNvSpPr>
            <a:spLocks noGrp="1"/>
          </p:cNvSpPr>
          <p:nvPr>
            <p:ph type="title"/>
          </p:nvPr>
        </p:nvSpPr>
        <p:spPr/>
        <p:txBody>
          <a:bodyPr/>
          <a:lstStyle/>
          <a:p>
            <a:r>
              <a:rPr lang="en-US" dirty="0"/>
              <a:t>PREMEETING - AGENDA</a:t>
            </a:r>
          </a:p>
        </p:txBody>
      </p:sp>
      <p:sp>
        <p:nvSpPr>
          <p:cNvPr id="5" name="Text Placeholder 4">
            <a:extLst>
              <a:ext uri="{FF2B5EF4-FFF2-40B4-BE49-F238E27FC236}">
                <a16:creationId xmlns:a16="http://schemas.microsoft.com/office/drawing/2014/main" id="{C218EFAB-4896-DA78-F42B-406E72661FC7}"/>
              </a:ext>
            </a:extLst>
          </p:cNvPr>
          <p:cNvSpPr>
            <a:spLocks noGrp="1"/>
          </p:cNvSpPr>
          <p:nvPr>
            <p:ph type="body" idx="1"/>
          </p:nvPr>
        </p:nvSpPr>
        <p:spPr/>
        <p:txBody>
          <a:bodyPr/>
          <a:lstStyle/>
          <a:p>
            <a:r>
              <a:rPr lang="en-US" sz="2400" dirty="0"/>
              <a:t>AGENDA PURPOSE</a:t>
            </a:r>
          </a:p>
        </p:txBody>
      </p:sp>
      <p:sp>
        <p:nvSpPr>
          <p:cNvPr id="3" name="Content Placeholder 2">
            <a:extLst>
              <a:ext uri="{FF2B5EF4-FFF2-40B4-BE49-F238E27FC236}">
                <a16:creationId xmlns:a16="http://schemas.microsoft.com/office/drawing/2014/main" id="{42280E57-A224-6083-6475-BE3DE3227402}"/>
              </a:ext>
            </a:extLst>
          </p:cNvPr>
          <p:cNvSpPr>
            <a:spLocks noGrp="1"/>
          </p:cNvSpPr>
          <p:nvPr>
            <p:ph sz="half" idx="2"/>
          </p:nvPr>
        </p:nvSpPr>
        <p:spPr/>
        <p:txBody>
          <a:bodyPr>
            <a:normAutofit/>
          </a:bodyPr>
          <a:lstStyle/>
          <a:p>
            <a:r>
              <a:rPr lang="en-US" dirty="0"/>
              <a:t>Before you have a Meeting you need an Agenda – Or order of events </a:t>
            </a:r>
          </a:p>
          <a:p>
            <a:r>
              <a:rPr lang="en-US" dirty="0"/>
              <a:t>Your body should follow the order unless a motion is made to change the order of events</a:t>
            </a:r>
          </a:p>
          <a:p>
            <a:r>
              <a:rPr lang="en-US" dirty="0"/>
              <a:t>A Motion is always in order, but, it is advised to wait until the appropriate section in most circumstances </a:t>
            </a:r>
          </a:p>
        </p:txBody>
      </p:sp>
      <p:sp>
        <p:nvSpPr>
          <p:cNvPr id="6" name="Text Placeholder 5">
            <a:extLst>
              <a:ext uri="{FF2B5EF4-FFF2-40B4-BE49-F238E27FC236}">
                <a16:creationId xmlns:a16="http://schemas.microsoft.com/office/drawing/2014/main" id="{A639DCDE-9678-B1E0-28F7-FCA69B7601C9}"/>
              </a:ext>
            </a:extLst>
          </p:cNvPr>
          <p:cNvSpPr>
            <a:spLocks noGrp="1"/>
          </p:cNvSpPr>
          <p:nvPr>
            <p:ph type="body" sz="quarter" idx="3"/>
          </p:nvPr>
        </p:nvSpPr>
        <p:spPr/>
        <p:txBody>
          <a:bodyPr/>
          <a:lstStyle/>
          <a:p>
            <a:r>
              <a:rPr lang="en-US" sz="2400" dirty="0"/>
              <a:t>STANDARD ORDER OF BUSINESS</a:t>
            </a:r>
          </a:p>
        </p:txBody>
      </p:sp>
      <p:sp>
        <p:nvSpPr>
          <p:cNvPr id="4" name="Content Placeholder 3">
            <a:extLst>
              <a:ext uri="{FF2B5EF4-FFF2-40B4-BE49-F238E27FC236}">
                <a16:creationId xmlns:a16="http://schemas.microsoft.com/office/drawing/2014/main" id="{F1ACD097-EB33-B3CC-78D6-083E17FC3B7F}"/>
              </a:ext>
            </a:extLst>
          </p:cNvPr>
          <p:cNvSpPr>
            <a:spLocks noGrp="1"/>
          </p:cNvSpPr>
          <p:nvPr>
            <p:ph sz="quarter" idx="4"/>
          </p:nvPr>
        </p:nvSpPr>
        <p:spPr/>
        <p:txBody>
          <a:bodyPr>
            <a:noAutofit/>
          </a:bodyPr>
          <a:lstStyle/>
          <a:p>
            <a:pPr marL="514350" indent="-514350">
              <a:buAutoNum type="arabicPeriod"/>
            </a:pPr>
            <a:r>
              <a:rPr lang="en-US" sz="1600" b="1" dirty="0"/>
              <a:t>CALL TO ORDER</a:t>
            </a:r>
          </a:p>
          <a:p>
            <a:pPr marL="514350" indent="-514350">
              <a:buAutoNum type="arabicPeriod"/>
            </a:pPr>
            <a:r>
              <a:rPr lang="en-US" sz="1600" b="1" dirty="0"/>
              <a:t>ROLL CALL</a:t>
            </a:r>
          </a:p>
          <a:p>
            <a:pPr marL="514350" indent="-514350">
              <a:buAutoNum type="arabicPeriod"/>
            </a:pPr>
            <a:r>
              <a:rPr lang="en-US" sz="1600" b="1" dirty="0"/>
              <a:t>READING AND APPROVAL OF MINUTES</a:t>
            </a:r>
          </a:p>
          <a:p>
            <a:pPr marL="514350" indent="-514350">
              <a:buFont typeface="+mj-lt"/>
              <a:buAutoNum type="arabicPeriod"/>
            </a:pPr>
            <a:r>
              <a:rPr lang="en-US" sz="1600" b="1" dirty="0"/>
              <a:t>REPORTS OF OFFICERS</a:t>
            </a:r>
          </a:p>
          <a:p>
            <a:pPr marL="514350" indent="-514350">
              <a:buFont typeface="+mj-lt"/>
              <a:buAutoNum type="arabicPeriod"/>
            </a:pPr>
            <a:r>
              <a:rPr lang="en-US" sz="1600" b="1" dirty="0"/>
              <a:t>REPORTS OF COMMITTEES</a:t>
            </a:r>
          </a:p>
          <a:p>
            <a:pPr marL="514350" indent="-514350">
              <a:buFont typeface="+mj-lt"/>
              <a:buAutoNum type="arabicPeriod"/>
            </a:pPr>
            <a:r>
              <a:rPr lang="en-US" sz="1600" b="1" dirty="0"/>
              <a:t>UNFINISHED BUSINESS (IF ANY)</a:t>
            </a:r>
          </a:p>
          <a:p>
            <a:pPr marL="514350" indent="-514350">
              <a:buFont typeface="+mj-lt"/>
              <a:buAutoNum type="arabicPeriod"/>
            </a:pPr>
            <a:r>
              <a:rPr lang="en-US" sz="1600" b="1" dirty="0"/>
              <a:t>NEW BUSINESS</a:t>
            </a:r>
          </a:p>
          <a:p>
            <a:pPr marL="514350" indent="-514350">
              <a:buFont typeface="+mj-lt"/>
              <a:buAutoNum type="arabicPeriod"/>
            </a:pPr>
            <a:r>
              <a:rPr lang="en-US" sz="1600" b="1" dirty="0"/>
              <a:t>ADJOURNMENT </a:t>
            </a:r>
          </a:p>
        </p:txBody>
      </p:sp>
    </p:spTree>
    <p:extLst>
      <p:ext uri="{BB962C8B-B14F-4D97-AF65-F5344CB8AC3E}">
        <p14:creationId xmlns:p14="http://schemas.microsoft.com/office/powerpoint/2010/main" val="25607419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2ED552-DF7C-42A0-EA17-CF1D05AF9D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BAC18B-8C16-792E-9D89-E14F886CCEC4}"/>
              </a:ext>
            </a:extLst>
          </p:cNvPr>
          <p:cNvSpPr>
            <a:spLocks noGrp="1"/>
          </p:cNvSpPr>
          <p:nvPr>
            <p:ph type="title"/>
          </p:nvPr>
        </p:nvSpPr>
        <p:spPr/>
        <p:txBody>
          <a:bodyPr/>
          <a:lstStyle/>
          <a:p>
            <a:r>
              <a:rPr lang="en-US" dirty="0"/>
              <a:t>MEETING STAGES</a:t>
            </a:r>
          </a:p>
        </p:txBody>
      </p:sp>
      <p:sp>
        <p:nvSpPr>
          <p:cNvPr id="3" name="Content Placeholder 2">
            <a:extLst>
              <a:ext uri="{FF2B5EF4-FFF2-40B4-BE49-F238E27FC236}">
                <a16:creationId xmlns:a16="http://schemas.microsoft.com/office/drawing/2014/main" id="{38246ABB-755D-E28D-AE46-D8A3CD4E7050}"/>
              </a:ext>
            </a:extLst>
          </p:cNvPr>
          <p:cNvSpPr>
            <a:spLocks noGrp="1"/>
          </p:cNvSpPr>
          <p:nvPr>
            <p:ph idx="1"/>
          </p:nvPr>
        </p:nvSpPr>
        <p:spPr>
          <a:xfrm>
            <a:off x="1484310" y="2069025"/>
            <a:ext cx="10018713" cy="4045056"/>
          </a:xfrm>
        </p:spPr>
        <p:txBody>
          <a:bodyPr>
            <a:normAutofit fontScale="85000" lnSpcReduction="10000"/>
          </a:bodyPr>
          <a:lstStyle/>
          <a:p>
            <a:pPr marL="514350" indent="-514350">
              <a:buAutoNum type="arabicPeriod"/>
            </a:pPr>
            <a:r>
              <a:rPr lang="en-US" b="1" dirty="0"/>
              <a:t>CALL TO ORDER – To officially begin the meeting and verify Quorum. </a:t>
            </a:r>
          </a:p>
          <a:p>
            <a:pPr marL="514350" indent="-514350">
              <a:buAutoNum type="arabicPeriod"/>
            </a:pPr>
            <a:r>
              <a:rPr lang="en-US" b="1" dirty="0"/>
              <a:t>ROLL CALL – Attendance for Officers.</a:t>
            </a:r>
          </a:p>
          <a:p>
            <a:pPr marL="514350" indent="-514350">
              <a:buAutoNum type="arabicPeriod"/>
            </a:pPr>
            <a:r>
              <a:rPr lang="en-US" b="1" dirty="0"/>
              <a:t>READING AND APPROVAL OF MINUTES – Accepting the Minutes from previous meeting, Executive Board, Treasurer Report, etc. </a:t>
            </a:r>
          </a:p>
          <a:p>
            <a:pPr marL="514350" indent="-514350">
              <a:buFont typeface="+mj-lt"/>
              <a:buAutoNum type="arabicPeriod"/>
            </a:pPr>
            <a:r>
              <a:rPr lang="en-US" b="1" dirty="0"/>
              <a:t>REPORTS OF OFFICERS – Officers report on their business / what they are doing. </a:t>
            </a:r>
          </a:p>
          <a:p>
            <a:pPr marL="514350" indent="-514350">
              <a:buFont typeface="+mj-lt"/>
              <a:buAutoNum type="arabicPeriod"/>
            </a:pPr>
            <a:r>
              <a:rPr lang="en-US" b="1" dirty="0"/>
              <a:t>REPORTS OF COMMITTEES – Committees report to the Membership. </a:t>
            </a:r>
          </a:p>
          <a:p>
            <a:pPr marL="514350" indent="-514350">
              <a:buFont typeface="+mj-lt"/>
              <a:buAutoNum type="arabicPeriod"/>
            </a:pPr>
            <a:r>
              <a:rPr lang="en-US" b="1" dirty="0"/>
              <a:t>UNFINISHED BUSINESS (IF ANY) – Previous Business not decided upon at previous Meeting. </a:t>
            </a:r>
          </a:p>
          <a:p>
            <a:pPr marL="514350" indent="-514350">
              <a:buFont typeface="+mj-lt"/>
              <a:buAutoNum type="arabicPeriod"/>
            </a:pPr>
            <a:r>
              <a:rPr lang="en-US" b="1" dirty="0"/>
              <a:t>NEW BUSINESS – Any new Business such as Motions. </a:t>
            </a:r>
          </a:p>
          <a:p>
            <a:pPr marL="514350" indent="-514350">
              <a:buFont typeface="+mj-lt"/>
              <a:buAutoNum type="arabicPeriod"/>
            </a:pPr>
            <a:r>
              <a:rPr lang="en-US" b="1" dirty="0"/>
              <a:t>ADJOURNMENT – To end the Meeting.</a:t>
            </a:r>
          </a:p>
        </p:txBody>
      </p:sp>
    </p:spTree>
    <p:extLst>
      <p:ext uri="{BB962C8B-B14F-4D97-AF65-F5344CB8AC3E}">
        <p14:creationId xmlns:p14="http://schemas.microsoft.com/office/powerpoint/2010/main" val="14672755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A9A1C-9A6A-524A-F7B1-9A32B2F430B4}"/>
              </a:ext>
            </a:extLst>
          </p:cNvPr>
          <p:cNvSpPr>
            <a:spLocks noGrp="1"/>
          </p:cNvSpPr>
          <p:nvPr>
            <p:ph type="title"/>
          </p:nvPr>
        </p:nvSpPr>
        <p:spPr/>
        <p:txBody>
          <a:bodyPr/>
          <a:lstStyle/>
          <a:p>
            <a:r>
              <a:rPr lang="en-US" dirty="0"/>
              <a:t>Making a Motion</a:t>
            </a:r>
          </a:p>
        </p:txBody>
      </p:sp>
      <p:pic>
        <p:nvPicPr>
          <p:cNvPr id="6" name="Content Placeholder 5" descr="A diagram of steps to a motion cycle&#10;&#10;AI-generated content may be incorrect.">
            <a:extLst>
              <a:ext uri="{FF2B5EF4-FFF2-40B4-BE49-F238E27FC236}">
                <a16:creationId xmlns:a16="http://schemas.microsoft.com/office/drawing/2014/main" id="{F9BBAA8A-90B7-6954-8D4C-5CE76FAE85D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62563" y="898327"/>
            <a:ext cx="6240462" cy="4680346"/>
          </a:xfrm>
        </p:spPr>
      </p:pic>
      <p:sp>
        <p:nvSpPr>
          <p:cNvPr id="4" name="Text Placeholder 3">
            <a:extLst>
              <a:ext uri="{FF2B5EF4-FFF2-40B4-BE49-F238E27FC236}">
                <a16:creationId xmlns:a16="http://schemas.microsoft.com/office/drawing/2014/main" id="{41EC0224-8F03-D32E-9AE0-68CC5103CC1A}"/>
              </a:ext>
            </a:extLst>
          </p:cNvPr>
          <p:cNvSpPr>
            <a:spLocks noGrp="1"/>
          </p:cNvSpPr>
          <p:nvPr>
            <p:ph type="body" sz="half" idx="2"/>
          </p:nvPr>
        </p:nvSpPr>
        <p:spPr>
          <a:xfrm>
            <a:off x="1484312" y="2971799"/>
            <a:ext cx="3549121" cy="2606873"/>
          </a:xfrm>
        </p:spPr>
        <p:txBody>
          <a:bodyPr/>
          <a:lstStyle/>
          <a:p>
            <a:r>
              <a:rPr lang="en-US" dirty="0"/>
              <a:t>Your basic motion will follow the structure appearing on the right. </a:t>
            </a:r>
          </a:p>
          <a:p>
            <a:endParaRPr lang="en-US" dirty="0"/>
          </a:p>
          <a:p>
            <a:r>
              <a:rPr lang="en-US" dirty="0"/>
              <a:t>RONR has exceptions to every rule, but, this is what you will see most often.</a:t>
            </a:r>
          </a:p>
        </p:txBody>
      </p:sp>
    </p:spTree>
    <p:extLst>
      <p:ext uri="{BB962C8B-B14F-4D97-AF65-F5344CB8AC3E}">
        <p14:creationId xmlns:p14="http://schemas.microsoft.com/office/powerpoint/2010/main" val="33006887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E2D695-5C03-8848-7AB9-85A4AEA05C8F}"/>
            </a:ext>
          </a:extLst>
        </p:cNvPr>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DEF5ECD0-C68D-C6D3-5EC1-ADDC72CEC40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34002301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25742A-D5E4-3FFC-82B6-27F8547198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C0C803-985E-2057-CFCB-54C2F33172C3}"/>
              </a:ext>
            </a:extLst>
          </p:cNvPr>
          <p:cNvSpPr>
            <a:spLocks noGrp="1"/>
          </p:cNvSpPr>
          <p:nvPr>
            <p:ph type="title"/>
          </p:nvPr>
        </p:nvSpPr>
        <p:spPr/>
        <p:txBody>
          <a:bodyPr/>
          <a:lstStyle/>
          <a:p>
            <a:r>
              <a:rPr lang="en-US" dirty="0"/>
              <a:t>That’s a LOT of Motions…</a:t>
            </a:r>
          </a:p>
        </p:txBody>
      </p:sp>
      <p:sp>
        <p:nvSpPr>
          <p:cNvPr id="3" name="Content Placeholder 2">
            <a:extLst>
              <a:ext uri="{FF2B5EF4-FFF2-40B4-BE49-F238E27FC236}">
                <a16:creationId xmlns:a16="http://schemas.microsoft.com/office/drawing/2014/main" id="{BC8EDF37-D5D8-E84C-3671-D0A5C6759AD0}"/>
              </a:ext>
            </a:extLst>
          </p:cNvPr>
          <p:cNvSpPr>
            <a:spLocks noGrp="1"/>
          </p:cNvSpPr>
          <p:nvPr>
            <p:ph idx="1"/>
          </p:nvPr>
        </p:nvSpPr>
        <p:spPr>
          <a:xfrm>
            <a:off x="1484310" y="2069025"/>
            <a:ext cx="10018713" cy="4045056"/>
          </a:xfrm>
        </p:spPr>
        <p:txBody>
          <a:bodyPr>
            <a:normAutofit lnSpcReduction="10000"/>
          </a:bodyPr>
          <a:lstStyle/>
          <a:p>
            <a:r>
              <a:rPr lang="en-US" dirty="0"/>
              <a:t>For the sake of being accurate I included all Main Motion types, but it is NOT needed.</a:t>
            </a:r>
          </a:p>
          <a:p>
            <a:r>
              <a:rPr lang="en-US" dirty="0"/>
              <a:t>Even the best Parliamentarians keep a copy of Robert’s Rules of Order with them.</a:t>
            </a:r>
          </a:p>
          <a:p>
            <a:r>
              <a:rPr lang="en-US" dirty="0"/>
              <a:t>99% of Organizations use Motions wrong. It is allowed as long as it does not change the intent of the parties. </a:t>
            </a:r>
          </a:p>
          <a:p>
            <a:r>
              <a:rPr lang="en-US" dirty="0"/>
              <a:t>Even at National APWU Conventions, HOA Meetings, and in Congress Motions are used incorrectly.</a:t>
            </a:r>
          </a:p>
          <a:p>
            <a:r>
              <a:rPr lang="en-US" dirty="0"/>
              <a:t>When in doubt, remember you raise a Motion with, “I move that …” </a:t>
            </a:r>
          </a:p>
          <a:p>
            <a:endParaRPr lang="en-US" dirty="0"/>
          </a:p>
          <a:p>
            <a:endParaRPr lang="en-US" dirty="0"/>
          </a:p>
        </p:txBody>
      </p:sp>
    </p:spTree>
    <p:extLst>
      <p:ext uri="{BB962C8B-B14F-4D97-AF65-F5344CB8AC3E}">
        <p14:creationId xmlns:p14="http://schemas.microsoft.com/office/powerpoint/2010/main" val="37711044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BAF082-CB08-9812-B23B-7F057A9F20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B0418C-A793-0764-E20B-7C1C13BDB39F}"/>
              </a:ext>
            </a:extLst>
          </p:cNvPr>
          <p:cNvSpPr>
            <a:spLocks noGrp="1"/>
          </p:cNvSpPr>
          <p:nvPr>
            <p:ph type="title"/>
          </p:nvPr>
        </p:nvSpPr>
        <p:spPr/>
        <p:txBody>
          <a:bodyPr/>
          <a:lstStyle/>
          <a:p>
            <a:r>
              <a:rPr lang="en-US" dirty="0"/>
              <a:t>SECRET WEAPON</a:t>
            </a:r>
          </a:p>
        </p:txBody>
      </p:sp>
      <p:sp>
        <p:nvSpPr>
          <p:cNvPr id="3" name="Content Placeholder 2">
            <a:extLst>
              <a:ext uri="{FF2B5EF4-FFF2-40B4-BE49-F238E27FC236}">
                <a16:creationId xmlns:a16="http://schemas.microsoft.com/office/drawing/2014/main" id="{F7237950-7B36-51CB-B841-6C35AD4D6948}"/>
              </a:ext>
            </a:extLst>
          </p:cNvPr>
          <p:cNvSpPr>
            <a:spLocks noGrp="1"/>
          </p:cNvSpPr>
          <p:nvPr>
            <p:ph idx="1"/>
          </p:nvPr>
        </p:nvSpPr>
        <p:spPr>
          <a:xfrm>
            <a:off x="1484310" y="2069025"/>
            <a:ext cx="10018713" cy="4045056"/>
          </a:xfrm>
        </p:spPr>
        <p:txBody>
          <a:bodyPr>
            <a:normAutofit fontScale="77500" lnSpcReduction="20000"/>
          </a:bodyPr>
          <a:lstStyle/>
          <a:p>
            <a:r>
              <a:rPr lang="en-US" dirty="0"/>
              <a:t>99.9% of People DON’T KNOW you can make a Fill – In – the – Blank Motion</a:t>
            </a:r>
          </a:p>
          <a:p>
            <a:r>
              <a:rPr lang="en-US" dirty="0"/>
              <a:t>Member A makes the following motion: “I move that we buy 12  _______   Pizza’s for the next meeting.”</a:t>
            </a:r>
          </a:p>
          <a:p>
            <a:r>
              <a:rPr lang="en-US" dirty="0"/>
              <a:t>Members B, C, and D submit options during discussion: Cheese, Peperoni, and 6 of Each. The motion in general and the suggested colors are discussed.</a:t>
            </a:r>
          </a:p>
          <a:p>
            <a:r>
              <a:rPr lang="en-US" dirty="0"/>
              <a:t>A vote is taken on all three options. The choices can be placed on a ballot, or the Chair can take a vote on each choice individually:</a:t>
            </a:r>
          </a:p>
          <a:p>
            <a:r>
              <a:rPr lang="en-US" dirty="0"/>
              <a:t>“All those in favor of filling the blank with </a:t>
            </a:r>
            <a:r>
              <a:rPr lang="en-US" b="1" dirty="0"/>
              <a:t>Cheese</a:t>
            </a:r>
            <a:r>
              <a:rPr lang="en-US" dirty="0"/>
              <a:t>, say, ‘aye.’ All those opposed, say, ‘no.’”</a:t>
            </a:r>
          </a:p>
          <a:p>
            <a:r>
              <a:rPr lang="en-US" dirty="0"/>
              <a:t>“All those in favor of filling the blank with </a:t>
            </a:r>
            <a:r>
              <a:rPr lang="en-US" b="1" dirty="0"/>
              <a:t>Peperoni</a:t>
            </a:r>
            <a:r>
              <a:rPr lang="en-US" dirty="0"/>
              <a:t>, say, ‘aye.’ All those opposed, say, ‘no.’”</a:t>
            </a:r>
          </a:p>
          <a:p>
            <a:r>
              <a:rPr lang="en-US" dirty="0"/>
              <a:t>“All those in favor of filling the blank with </a:t>
            </a:r>
            <a:r>
              <a:rPr lang="en-US" b="1" dirty="0"/>
              <a:t>6 of Each</a:t>
            </a:r>
            <a:r>
              <a:rPr lang="en-US" dirty="0"/>
              <a:t>, say, ‘aye.’ All those opposed, say, ‘no.’”</a:t>
            </a:r>
          </a:p>
          <a:p>
            <a:r>
              <a:rPr lang="en-US" dirty="0"/>
              <a:t>The choice that receives the highest majority fills the blank.</a:t>
            </a:r>
          </a:p>
          <a:p>
            <a:r>
              <a:rPr lang="en-US" dirty="0"/>
              <a:t>The group discusses and votes on the final wording of the motion with the blank filled.</a:t>
            </a:r>
            <a:r>
              <a:rPr lang="en-US" b="1" dirty="0"/>
              <a:t> </a:t>
            </a:r>
            <a:endParaRPr lang="en-US" dirty="0"/>
          </a:p>
        </p:txBody>
      </p:sp>
    </p:spTree>
    <p:extLst>
      <p:ext uri="{BB962C8B-B14F-4D97-AF65-F5344CB8AC3E}">
        <p14:creationId xmlns:p14="http://schemas.microsoft.com/office/powerpoint/2010/main" val="22678035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3D43EA-99A2-6A4B-F53D-C4ED2B38BC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90FF05-CB10-CF5A-6EED-8130AD541CA5}"/>
              </a:ext>
            </a:extLst>
          </p:cNvPr>
          <p:cNvSpPr>
            <a:spLocks noGrp="1"/>
          </p:cNvSpPr>
          <p:nvPr>
            <p:ph type="title"/>
          </p:nvPr>
        </p:nvSpPr>
        <p:spPr/>
        <p:txBody>
          <a:bodyPr/>
          <a:lstStyle/>
          <a:p>
            <a:r>
              <a:rPr lang="en-US" dirty="0"/>
              <a:t>CAN WE DEBATE? YES</a:t>
            </a:r>
          </a:p>
        </p:txBody>
      </p:sp>
      <p:sp>
        <p:nvSpPr>
          <p:cNvPr id="3" name="Content Placeholder 2">
            <a:extLst>
              <a:ext uri="{FF2B5EF4-FFF2-40B4-BE49-F238E27FC236}">
                <a16:creationId xmlns:a16="http://schemas.microsoft.com/office/drawing/2014/main" id="{D5C8FF19-E31E-7440-BDCB-096117CFBAA2}"/>
              </a:ext>
            </a:extLst>
          </p:cNvPr>
          <p:cNvSpPr>
            <a:spLocks noGrp="1"/>
          </p:cNvSpPr>
          <p:nvPr>
            <p:ph idx="1"/>
          </p:nvPr>
        </p:nvSpPr>
        <p:spPr>
          <a:xfrm>
            <a:off x="1484310" y="2069025"/>
            <a:ext cx="10018713" cy="4045056"/>
          </a:xfrm>
        </p:spPr>
        <p:txBody>
          <a:bodyPr>
            <a:normAutofit fontScale="92500" lnSpcReduction="10000"/>
          </a:bodyPr>
          <a:lstStyle/>
          <a:p>
            <a:r>
              <a:rPr lang="en-US" b="1" dirty="0"/>
              <a:t>Main Motions</a:t>
            </a:r>
            <a:r>
              <a:rPr lang="en-US" dirty="0"/>
              <a:t>: Any main proposal is debatable. </a:t>
            </a:r>
          </a:p>
          <a:p>
            <a:r>
              <a:rPr lang="en-US" b="1" dirty="0"/>
              <a:t>Amendments</a:t>
            </a:r>
            <a:r>
              <a:rPr lang="en-US" dirty="0"/>
              <a:t>: An amendment to a pending motion is debatable, with the debate focused on the merits of the amendment itself. </a:t>
            </a:r>
          </a:p>
          <a:p>
            <a:r>
              <a:rPr lang="en-US" b="1" dirty="0"/>
              <a:t>Postpone to a Certain Time</a:t>
            </a:r>
            <a:r>
              <a:rPr lang="en-US" dirty="0"/>
              <a:t>: This motion is debatable and allows the body to defer debate until a specific time. </a:t>
            </a:r>
          </a:p>
          <a:p>
            <a:r>
              <a:rPr lang="en-US" b="1" dirty="0"/>
              <a:t>Reconsider</a:t>
            </a:r>
            <a:r>
              <a:rPr lang="en-US" dirty="0"/>
              <a:t>: A motion to reconsider can be made to bring a previously defeated motion back for further discussion, and it is debatable. </a:t>
            </a:r>
          </a:p>
          <a:p>
            <a:r>
              <a:rPr lang="en-US" b="1" dirty="0"/>
              <a:t>Rescind</a:t>
            </a:r>
            <a:r>
              <a:rPr lang="en-US" dirty="0"/>
              <a:t>: A motion to nullify a previous action is debatable. </a:t>
            </a:r>
          </a:p>
          <a:p>
            <a:r>
              <a:rPr lang="en-US" b="1" dirty="0"/>
              <a:t>Refer to a Committee</a:t>
            </a:r>
            <a:r>
              <a:rPr lang="en-US" dirty="0"/>
              <a:t>: Moving to send a motion to a committee for further study or investigation is debatable. </a:t>
            </a:r>
          </a:p>
        </p:txBody>
      </p:sp>
    </p:spTree>
    <p:extLst>
      <p:ext uri="{BB962C8B-B14F-4D97-AF65-F5344CB8AC3E}">
        <p14:creationId xmlns:p14="http://schemas.microsoft.com/office/powerpoint/2010/main" val="12821740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C8D8CA-2453-73C0-CF9A-5F0CBA0F1A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40639D-2E01-0E53-28A1-AACD198BF408}"/>
              </a:ext>
            </a:extLst>
          </p:cNvPr>
          <p:cNvSpPr>
            <a:spLocks noGrp="1"/>
          </p:cNvSpPr>
          <p:nvPr>
            <p:ph type="title"/>
          </p:nvPr>
        </p:nvSpPr>
        <p:spPr/>
        <p:txBody>
          <a:bodyPr/>
          <a:lstStyle/>
          <a:p>
            <a:r>
              <a:rPr lang="en-US" dirty="0"/>
              <a:t>CAN WE DEBATE? NO</a:t>
            </a:r>
          </a:p>
        </p:txBody>
      </p:sp>
      <p:sp>
        <p:nvSpPr>
          <p:cNvPr id="3" name="Content Placeholder 2">
            <a:extLst>
              <a:ext uri="{FF2B5EF4-FFF2-40B4-BE49-F238E27FC236}">
                <a16:creationId xmlns:a16="http://schemas.microsoft.com/office/drawing/2014/main" id="{F28220F9-E3B9-DC6A-8A83-898583242B32}"/>
              </a:ext>
            </a:extLst>
          </p:cNvPr>
          <p:cNvSpPr>
            <a:spLocks noGrp="1"/>
          </p:cNvSpPr>
          <p:nvPr>
            <p:ph idx="1"/>
          </p:nvPr>
        </p:nvSpPr>
        <p:spPr>
          <a:xfrm>
            <a:off x="1484310" y="2069025"/>
            <a:ext cx="10018713" cy="4045056"/>
          </a:xfrm>
        </p:spPr>
        <p:txBody>
          <a:bodyPr>
            <a:normAutofit/>
          </a:bodyPr>
          <a:lstStyle/>
          <a:p>
            <a:r>
              <a:rPr lang="en-US" b="1" dirty="0"/>
              <a:t>Table</a:t>
            </a:r>
            <a:r>
              <a:rPr lang="en-US" dirty="0"/>
              <a:t>: A motion to "lay on the table" (without a specified time to take it up again) is not debatable and is used to stop debate on a motion. </a:t>
            </a:r>
          </a:p>
          <a:p>
            <a:r>
              <a:rPr lang="en-US" b="1" dirty="0"/>
              <a:t>Adjourn</a:t>
            </a:r>
            <a:r>
              <a:rPr lang="en-US" dirty="0"/>
              <a:t>: The motion to end the meeting is not debatable. </a:t>
            </a:r>
          </a:p>
          <a:p>
            <a:r>
              <a:rPr lang="en-US" b="1" dirty="0"/>
              <a:t>Recess</a:t>
            </a:r>
            <a:r>
              <a:rPr lang="en-US" dirty="0"/>
              <a:t>: A motion to take a break is not debatable. </a:t>
            </a:r>
          </a:p>
          <a:p>
            <a:r>
              <a:rPr lang="en-US" b="1" dirty="0"/>
              <a:t>Point of Order</a:t>
            </a:r>
            <a:r>
              <a:rPr lang="en-US" dirty="0"/>
              <a:t>: Any member can raise a point of order at any time. It is not debatable. </a:t>
            </a:r>
          </a:p>
          <a:p>
            <a:r>
              <a:rPr lang="en-US" b="1" dirty="0"/>
              <a:t>Call for the Orders of the Day</a:t>
            </a:r>
            <a:r>
              <a:rPr lang="en-US" dirty="0"/>
              <a:t>: A demand to return to the agenda is not debatable. </a:t>
            </a:r>
          </a:p>
        </p:txBody>
      </p:sp>
    </p:spTree>
    <p:extLst>
      <p:ext uri="{BB962C8B-B14F-4D97-AF65-F5344CB8AC3E}">
        <p14:creationId xmlns:p14="http://schemas.microsoft.com/office/powerpoint/2010/main" val="11515973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2C14B7-9727-8402-38C8-31186CF078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DC65B7-8D47-CB8D-D543-C9A3564BA8B8}"/>
              </a:ext>
            </a:extLst>
          </p:cNvPr>
          <p:cNvSpPr>
            <a:spLocks noGrp="1"/>
          </p:cNvSpPr>
          <p:nvPr>
            <p:ph type="title"/>
          </p:nvPr>
        </p:nvSpPr>
        <p:spPr/>
        <p:txBody>
          <a:bodyPr/>
          <a:lstStyle/>
          <a:p>
            <a:r>
              <a:rPr lang="en-US" dirty="0"/>
              <a:t>DEBATE FAQ</a:t>
            </a:r>
          </a:p>
        </p:txBody>
      </p:sp>
      <p:sp>
        <p:nvSpPr>
          <p:cNvPr id="3" name="Content Placeholder 2">
            <a:extLst>
              <a:ext uri="{FF2B5EF4-FFF2-40B4-BE49-F238E27FC236}">
                <a16:creationId xmlns:a16="http://schemas.microsoft.com/office/drawing/2014/main" id="{B01F4E2E-1520-2285-6403-9FDE4913D660}"/>
              </a:ext>
            </a:extLst>
          </p:cNvPr>
          <p:cNvSpPr>
            <a:spLocks noGrp="1"/>
          </p:cNvSpPr>
          <p:nvPr>
            <p:ph idx="1"/>
          </p:nvPr>
        </p:nvSpPr>
        <p:spPr>
          <a:xfrm>
            <a:off x="1484310" y="2069025"/>
            <a:ext cx="10018713" cy="4045056"/>
          </a:xfrm>
        </p:spPr>
        <p:txBody>
          <a:bodyPr>
            <a:normAutofit fontScale="92500" lnSpcReduction="20000"/>
          </a:bodyPr>
          <a:lstStyle/>
          <a:p>
            <a:r>
              <a:rPr lang="en-US" b="1" dirty="0"/>
              <a:t>How many times can I speak? </a:t>
            </a:r>
            <a:r>
              <a:rPr lang="en-US" dirty="0"/>
              <a:t>A member can speak twice on a Motion on the floor.</a:t>
            </a:r>
          </a:p>
          <a:p>
            <a:r>
              <a:rPr lang="en-US" b="1" dirty="0"/>
              <a:t>Can I speak on my own Motion? </a:t>
            </a:r>
            <a:r>
              <a:rPr lang="en-US" dirty="0"/>
              <a:t>Yes, the Motion Maker can speak first and then two additional times. </a:t>
            </a:r>
          </a:p>
          <a:p>
            <a:r>
              <a:rPr lang="en-US" b="1" dirty="0"/>
              <a:t>Can I give someone else my time? </a:t>
            </a:r>
            <a:r>
              <a:rPr lang="en-US" dirty="0"/>
              <a:t>Yes, you can ‘yield’ or ‘defer’ your time to another person. </a:t>
            </a:r>
          </a:p>
          <a:p>
            <a:r>
              <a:rPr lang="en-US" b="1" dirty="0"/>
              <a:t>Who is allowed to speak? </a:t>
            </a:r>
            <a:r>
              <a:rPr lang="en-US" dirty="0"/>
              <a:t>Each side has an equal opportunity to speak. The Chair should alternate between ‘for’ and ‘against’ the Motion. </a:t>
            </a:r>
          </a:p>
          <a:p>
            <a:r>
              <a:rPr lang="en-US" b="1" dirty="0"/>
              <a:t>When can I speak a 2</a:t>
            </a:r>
            <a:r>
              <a:rPr lang="en-US" b="1" baseline="30000" dirty="0"/>
              <a:t>nd</a:t>
            </a:r>
            <a:r>
              <a:rPr lang="en-US" b="1" dirty="0"/>
              <a:t> time? </a:t>
            </a:r>
            <a:r>
              <a:rPr lang="en-US" dirty="0"/>
              <a:t>You are allowed to speak a second time after everyone spoke once who wishes too. </a:t>
            </a:r>
          </a:p>
          <a:p>
            <a:r>
              <a:rPr lang="en-US" b="1" dirty="0"/>
              <a:t>How long can I speak? </a:t>
            </a:r>
            <a:r>
              <a:rPr lang="en-US" dirty="0"/>
              <a:t>RONR allows 10 minutes unless the body votes otherwise.</a:t>
            </a:r>
          </a:p>
        </p:txBody>
      </p:sp>
    </p:spTree>
    <p:extLst>
      <p:ext uri="{BB962C8B-B14F-4D97-AF65-F5344CB8AC3E}">
        <p14:creationId xmlns:p14="http://schemas.microsoft.com/office/powerpoint/2010/main" val="24659795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9BFE7F-EC12-665C-5465-4E9C2D3E21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065312-0327-D6D1-40BE-F9ABE267CF78}"/>
              </a:ext>
            </a:extLst>
          </p:cNvPr>
          <p:cNvSpPr>
            <a:spLocks noGrp="1"/>
          </p:cNvSpPr>
          <p:nvPr>
            <p:ph type="title"/>
          </p:nvPr>
        </p:nvSpPr>
        <p:spPr/>
        <p:txBody>
          <a:bodyPr/>
          <a:lstStyle/>
          <a:p>
            <a:r>
              <a:rPr lang="en-US" dirty="0"/>
              <a:t>AMENDMENTS</a:t>
            </a:r>
          </a:p>
        </p:txBody>
      </p:sp>
      <p:sp>
        <p:nvSpPr>
          <p:cNvPr id="3" name="Content Placeholder 2">
            <a:extLst>
              <a:ext uri="{FF2B5EF4-FFF2-40B4-BE49-F238E27FC236}">
                <a16:creationId xmlns:a16="http://schemas.microsoft.com/office/drawing/2014/main" id="{555E9D83-64A4-BC3E-F294-6063F61D865F}"/>
              </a:ext>
            </a:extLst>
          </p:cNvPr>
          <p:cNvSpPr>
            <a:spLocks noGrp="1"/>
          </p:cNvSpPr>
          <p:nvPr>
            <p:ph idx="1"/>
          </p:nvPr>
        </p:nvSpPr>
        <p:spPr>
          <a:xfrm>
            <a:off x="1484310" y="2069025"/>
            <a:ext cx="10018713" cy="4045056"/>
          </a:xfrm>
        </p:spPr>
        <p:txBody>
          <a:bodyPr>
            <a:normAutofit/>
          </a:bodyPr>
          <a:lstStyle/>
          <a:p>
            <a:r>
              <a:rPr lang="en-US" dirty="0"/>
              <a:t>You raise an Amendment by saying, “I move that we amend  the motion by doing … (Add word, remove word, or strike language)” </a:t>
            </a:r>
          </a:p>
          <a:p>
            <a:r>
              <a:rPr lang="en-US" dirty="0"/>
              <a:t>You can Amend a Motion twice – Example: Main Motion: ‘I move we send people to the All Craft Conference.’ Amendment 1: ‘I move we send </a:t>
            </a:r>
            <a:r>
              <a:rPr lang="en-US" b="1" dirty="0"/>
              <a:t>10</a:t>
            </a:r>
            <a:r>
              <a:rPr lang="en-US" dirty="0"/>
              <a:t> people to the All Craft Conference.’ Amendment 2: ‘I move we send </a:t>
            </a:r>
            <a:r>
              <a:rPr lang="en-US" b="1" dirty="0"/>
              <a:t>10</a:t>
            </a:r>
            <a:r>
              <a:rPr lang="en-US" dirty="0"/>
              <a:t> people to the All Craft Conference </a:t>
            </a:r>
            <a:r>
              <a:rPr lang="en-US" b="1" dirty="0"/>
              <a:t>covering Per Diem, Flights and Hotel</a:t>
            </a:r>
            <a:r>
              <a:rPr lang="en-US" dirty="0"/>
              <a:t>.’</a:t>
            </a:r>
          </a:p>
          <a:p>
            <a:r>
              <a:rPr lang="en-US" dirty="0"/>
              <a:t>‘Friendly Amendments’ do NOT exist. </a:t>
            </a:r>
          </a:p>
          <a:p>
            <a:r>
              <a:rPr lang="en-US" dirty="0"/>
              <a:t> must vote on BOTH the Amendment and the Main Motion. </a:t>
            </a:r>
          </a:p>
          <a:p>
            <a:r>
              <a:rPr lang="en-US" dirty="0"/>
              <a:t>Amendments DO require a Second. </a:t>
            </a:r>
          </a:p>
        </p:txBody>
      </p:sp>
    </p:spTree>
    <p:extLst>
      <p:ext uri="{BB962C8B-B14F-4D97-AF65-F5344CB8AC3E}">
        <p14:creationId xmlns:p14="http://schemas.microsoft.com/office/powerpoint/2010/main" val="13903581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A590D-160E-8B6B-1B13-6228D71D74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62913D-DB59-3276-BA20-8959C1691A0D}"/>
              </a:ext>
            </a:extLst>
          </p:cNvPr>
          <p:cNvSpPr>
            <a:spLocks noGrp="1"/>
          </p:cNvSpPr>
          <p:nvPr>
            <p:ph type="title"/>
          </p:nvPr>
        </p:nvSpPr>
        <p:spPr/>
        <p:txBody>
          <a:bodyPr/>
          <a:lstStyle/>
          <a:p>
            <a:r>
              <a:rPr lang="en-US" dirty="0"/>
              <a:t>CAN I INTERRUPT?</a:t>
            </a:r>
          </a:p>
        </p:txBody>
      </p:sp>
      <p:sp>
        <p:nvSpPr>
          <p:cNvPr id="3" name="Content Placeholder 2">
            <a:extLst>
              <a:ext uri="{FF2B5EF4-FFF2-40B4-BE49-F238E27FC236}">
                <a16:creationId xmlns:a16="http://schemas.microsoft.com/office/drawing/2014/main" id="{28DDD395-22CE-322B-3530-E42C1CC23B40}"/>
              </a:ext>
            </a:extLst>
          </p:cNvPr>
          <p:cNvSpPr>
            <a:spLocks noGrp="1"/>
          </p:cNvSpPr>
          <p:nvPr>
            <p:ph idx="1"/>
          </p:nvPr>
        </p:nvSpPr>
        <p:spPr>
          <a:xfrm>
            <a:off x="1484310" y="2069025"/>
            <a:ext cx="10018713" cy="4045056"/>
          </a:xfrm>
        </p:spPr>
        <p:txBody>
          <a:bodyPr>
            <a:normAutofit/>
          </a:bodyPr>
          <a:lstStyle/>
          <a:p>
            <a:r>
              <a:rPr lang="en-US" b="1" dirty="0"/>
              <a:t>You can interrupt in the follow situations:</a:t>
            </a:r>
          </a:p>
          <a:p>
            <a:pPr marL="457200" indent="-457200">
              <a:buFont typeface="+mj-lt"/>
              <a:buAutoNum type="arabicPeriod"/>
            </a:pPr>
            <a:r>
              <a:rPr lang="en-US" dirty="0"/>
              <a:t>To get information about what is being discussed: Point of Information </a:t>
            </a:r>
          </a:p>
          <a:p>
            <a:pPr marL="457200" indent="-457200">
              <a:buFont typeface="+mj-lt"/>
              <a:buAutoNum type="arabicPeriod"/>
            </a:pPr>
            <a:r>
              <a:rPr lang="en-US" dirty="0"/>
              <a:t>To get information or clarity on rules: Parliamentary Inquiry </a:t>
            </a:r>
          </a:p>
          <a:p>
            <a:pPr marL="457200" indent="-457200">
              <a:buFont typeface="+mj-lt"/>
              <a:buAutoNum type="arabicPeriod"/>
            </a:pPr>
            <a:r>
              <a:rPr lang="en-US" dirty="0"/>
              <a:t>If you can’t  hear speaker, have safety reasons, have comfort concerns: Question of Privilege </a:t>
            </a:r>
          </a:p>
          <a:p>
            <a:pPr marL="457200" indent="-457200">
              <a:buFont typeface="+mj-lt"/>
              <a:buAutoNum type="arabicPeriod"/>
            </a:pPr>
            <a:r>
              <a:rPr lang="en-US" dirty="0"/>
              <a:t>If you see a violation of the Rules: Point of Order</a:t>
            </a:r>
          </a:p>
          <a:p>
            <a:pPr marL="457200" indent="-457200">
              <a:buFont typeface="+mj-lt"/>
              <a:buAutoNum type="arabicPeriod"/>
            </a:pPr>
            <a:r>
              <a:rPr lang="en-US" dirty="0"/>
              <a:t>If you disagree with the Chairpersons Ruling: Appeal</a:t>
            </a:r>
          </a:p>
          <a:p>
            <a:pPr marL="457200" indent="-457200">
              <a:buFont typeface="+mj-lt"/>
              <a:buAutoNum type="arabicPeriod"/>
            </a:pPr>
            <a:r>
              <a:rPr lang="en-US" dirty="0"/>
              <a:t>If you disagree with Chair’s call for Unanimous Consent: Object </a:t>
            </a:r>
          </a:p>
        </p:txBody>
      </p:sp>
    </p:spTree>
    <p:extLst>
      <p:ext uri="{BB962C8B-B14F-4D97-AF65-F5344CB8AC3E}">
        <p14:creationId xmlns:p14="http://schemas.microsoft.com/office/powerpoint/2010/main" val="2855079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1F1889-B899-BFE4-A258-A0AAFF5ED0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25968A-E343-FD30-C57B-98E1E1328353}"/>
              </a:ext>
            </a:extLst>
          </p:cNvPr>
          <p:cNvSpPr>
            <a:spLocks noGrp="1"/>
          </p:cNvSpPr>
          <p:nvPr>
            <p:ph type="title"/>
          </p:nvPr>
        </p:nvSpPr>
        <p:spPr/>
        <p:txBody>
          <a:bodyPr/>
          <a:lstStyle/>
          <a:p>
            <a:r>
              <a:rPr lang="en-US" dirty="0"/>
              <a:t>VOTING TYPES</a:t>
            </a:r>
          </a:p>
        </p:txBody>
      </p:sp>
      <p:sp>
        <p:nvSpPr>
          <p:cNvPr id="3" name="Content Placeholder 2">
            <a:extLst>
              <a:ext uri="{FF2B5EF4-FFF2-40B4-BE49-F238E27FC236}">
                <a16:creationId xmlns:a16="http://schemas.microsoft.com/office/drawing/2014/main" id="{F8D4E52C-CF2A-783F-6645-8DF5516E9869}"/>
              </a:ext>
            </a:extLst>
          </p:cNvPr>
          <p:cNvSpPr>
            <a:spLocks noGrp="1"/>
          </p:cNvSpPr>
          <p:nvPr>
            <p:ph idx="1"/>
          </p:nvPr>
        </p:nvSpPr>
        <p:spPr>
          <a:xfrm>
            <a:off x="1484310" y="2069025"/>
            <a:ext cx="10018713" cy="4045056"/>
          </a:xfrm>
        </p:spPr>
        <p:txBody>
          <a:bodyPr>
            <a:normAutofit fontScale="92500" lnSpcReduction="10000"/>
          </a:bodyPr>
          <a:lstStyle/>
          <a:p>
            <a:r>
              <a:rPr lang="en-US" b="1" dirty="0"/>
              <a:t>By Voice </a:t>
            </a:r>
            <a:r>
              <a:rPr lang="en-US" dirty="0"/>
              <a:t>- The Chairman asks those in favor to say, "aye", those opposed to say "no". Any member may move for a exact count.</a:t>
            </a:r>
          </a:p>
          <a:p>
            <a:r>
              <a:rPr lang="en-US" b="1" dirty="0"/>
              <a:t>By Roll Call </a:t>
            </a:r>
            <a:r>
              <a:rPr lang="en-US" dirty="0"/>
              <a:t>-Each member answers "yes" or "no" as his name is called. This method is used when a record of each person's vote is required.</a:t>
            </a:r>
          </a:p>
          <a:p>
            <a:r>
              <a:rPr lang="en-US" b="1" dirty="0"/>
              <a:t>By General Consent </a:t>
            </a:r>
            <a:r>
              <a:rPr lang="en-US" dirty="0"/>
              <a:t>-When a motion is not likely to be opposed, the Chairman says, "if there is no objection ..." Unless the body objects, this motion will be passed, however if one member says, "I object," the item must be put to a vote.</a:t>
            </a:r>
          </a:p>
          <a:p>
            <a:r>
              <a:rPr lang="en-US" b="1" dirty="0"/>
              <a:t>By Division </a:t>
            </a:r>
            <a:r>
              <a:rPr lang="en-US" dirty="0"/>
              <a:t>- This is a slight verification of a voice vote. It does not require a count unless the chairman so desires. Members raise their hands or stand.</a:t>
            </a:r>
          </a:p>
          <a:p>
            <a:r>
              <a:rPr lang="en-US" b="1" dirty="0"/>
              <a:t>By Ballot </a:t>
            </a:r>
            <a:r>
              <a:rPr lang="en-US" dirty="0"/>
              <a:t>- Members write their vote on a slip of paper, this method is used when secrecy is desired.</a:t>
            </a:r>
          </a:p>
        </p:txBody>
      </p:sp>
    </p:spTree>
    <p:extLst>
      <p:ext uri="{BB962C8B-B14F-4D97-AF65-F5344CB8AC3E}">
        <p14:creationId xmlns:p14="http://schemas.microsoft.com/office/powerpoint/2010/main" val="33775156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55A9BB-A57B-F236-375B-164D1CB80C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8088A2-B87B-6DC3-32B5-FC7353324BD8}"/>
              </a:ext>
            </a:extLst>
          </p:cNvPr>
          <p:cNvSpPr>
            <a:spLocks noGrp="1"/>
          </p:cNvSpPr>
          <p:nvPr>
            <p:ph type="title"/>
          </p:nvPr>
        </p:nvSpPr>
        <p:spPr/>
        <p:txBody>
          <a:bodyPr/>
          <a:lstStyle/>
          <a:p>
            <a:r>
              <a:rPr lang="en-US" dirty="0"/>
              <a:t>VOTING PERCENTAGES</a:t>
            </a:r>
          </a:p>
        </p:txBody>
      </p:sp>
      <p:sp>
        <p:nvSpPr>
          <p:cNvPr id="3" name="Content Placeholder 2">
            <a:extLst>
              <a:ext uri="{FF2B5EF4-FFF2-40B4-BE49-F238E27FC236}">
                <a16:creationId xmlns:a16="http://schemas.microsoft.com/office/drawing/2014/main" id="{4E8E8C60-1F70-65C1-91DE-6DDD781F1640}"/>
              </a:ext>
            </a:extLst>
          </p:cNvPr>
          <p:cNvSpPr>
            <a:spLocks noGrp="1"/>
          </p:cNvSpPr>
          <p:nvPr>
            <p:ph idx="1"/>
          </p:nvPr>
        </p:nvSpPr>
        <p:spPr>
          <a:xfrm>
            <a:off x="1484310" y="2069025"/>
            <a:ext cx="10018713" cy="4045056"/>
          </a:xfrm>
        </p:spPr>
        <p:txBody>
          <a:bodyPr>
            <a:normAutofit/>
          </a:bodyPr>
          <a:lstStyle/>
          <a:p>
            <a:r>
              <a:rPr lang="en-US" dirty="0"/>
              <a:t>Most Motions require a simple Majority (50% plus 1) to pass; except:</a:t>
            </a:r>
          </a:p>
          <a:p>
            <a:r>
              <a:rPr lang="en-US" dirty="0"/>
              <a:t>To close, limit or extend debate</a:t>
            </a:r>
          </a:p>
          <a:p>
            <a:r>
              <a:rPr lang="en-US" dirty="0"/>
              <a:t>To suspend the rules</a:t>
            </a:r>
          </a:p>
          <a:p>
            <a:r>
              <a:rPr lang="en-US" dirty="0"/>
              <a:t>To amend the constitution and bylaws</a:t>
            </a:r>
          </a:p>
          <a:p>
            <a:r>
              <a:rPr lang="en-US" dirty="0"/>
              <a:t>To close nominations</a:t>
            </a:r>
          </a:p>
          <a:p>
            <a:r>
              <a:rPr lang="en-US" dirty="0"/>
              <a:t>To remove an officer or expel a member</a:t>
            </a:r>
          </a:p>
          <a:p>
            <a:r>
              <a:rPr lang="en-US" dirty="0"/>
              <a:t>To object to the consideration of a motion</a:t>
            </a:r>
          </a:p>
        </p:txBody>
      </p:sp>
    </p:spTree>
    <p:extLst>
      <p:ext uri="{BB962C8B-B14F-4D97-AF65-F5344CB8AC3E}">
        <p14:creationId xmlns:p14="http://schemas.microsoft.com/office/powerpoint/2010/main" val="12470297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73F1CD-F022-055B-7FCD-FEE012AF07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BB8D80-C0FF-4C27-8FDD-1C52C6D699B2}"/>
              </a:ext>
            </a:extLst>
          </p:cNvPr>
          <p:cNvSpPr>
            <a:spLocks noGrp="1"/>
          </p:cNvSpPr>
          <p:nvPr>
            <p:ph type="title"/>
          </p:nvPr>
        </p:nvSpPr>
        <p:spPr/>
        <p:txBody>
          <a:bodyPr/>
          <a:lstStyle/>
          <a:p>
            <a:r>
              <a:rPr lang="en-US" dirty="0"/>
              <a:t>I WANT TO … PART ONE</a:t>
            </a:r>
          </a:p>
        </p:txBody>
      </p:sp>
      <p:sp>
        <p:nvSpPr>
          <p:cNvPr id="3" name="Content Placeholder 2">
            <a:extLst>
              <a:ext uri="{FF2B5EF4-FFF2-40B4-BE49-F238E27FC236}">
                <a16:creationId xmlns:a16="http://schemas.microsoft.com/office/drawing/2014/main" id="{1B55ADFB-A5DC-3EAA-ECD1-129F5EC15DC7}"/>
              </a:ext>
            </a:extLst>
          </p:cNvPr>
          <p:cNvSpPr>
            <a:spLocks noGrp="1"/>
          </p:cNvSpPr>
          <p:nvPr>
            <p:ph idx="1"/>
          </p:nvPr>
        </p:nvSpPr>
        <p:spPr>
          <a:xfrm>
            <a:off x="1484310" y="2069025"/>
            <a:ext cx="10018713" cy="4045056"/>
          </a:xfrm>
        </p:spPr>
        <p:txBody>
          <a:bodyPr>
            <a:normAutofit fontScale="77500" lnSpcReduction="20000"/>
          </a:bodyPr>
          <a:lstStyle/>
          <a:p>
            <a:r>
              <a:rPr lang="en-US" b="1" dirty="0"/>
              <a:t>Bring a new idea to the Floor</a:t>
            </a:r>
            <a:r>
              <a:rPr lang="en-US" dirty="0"/>
              <a:t>: After recognition by the president of the board, present your motion. A second is required for the motion to go to the floor for discussion, or consideration. </a:t>
            </a:r>
          </a:p>
          <a:p>
            <a:r>
              <a:rPr lang="en-US" b="1" dirty="0"/>
              <a:t>You want to change some of the wording in a motion under discussion:</a:t>
            </a:r>
            <a:r>
              <a:rPr lang="en-US" dirty="0"/>
              <a:t> After recognition by the president of the board, move to amend by: Adding words, Striking words or  Striking and inserting words. </a:t>
            </a:r>
          </a:p>
          <a:p>
            <a:r>
              <a:rPr lang="en-US" b="1" dirty="0"/>
              <a:t>You like the idea of a motion being discussed, but you need to reword it beyond simple word changes</a:t>
            </a:r>
            <a:r>
              <a:rPr lang="en-US" dirty="0"/>
              <a:t>: Move to substitute your motion for the original motion. If it is seconded, discussion will continue on both motions and eventually the body will vote on which motion they prefer. </a:t>
            </a:r>
          </a:p>
          <a:p>
            <a:r>
              <a:rPr lang="en-US" b="1" dirty="0"/>
              <a:t>You want more study and/or investigation given to the idea being discussed: </a:t>
            </a:r>
            <a:r>
              <a:rPr lang="en-US" dirty="0"/>
              <a:t>Move to refer to a committee. Try to be specific as to the charge to the committee.</a:t>
            </a:r>
          </a:p>
          <a:p>
            <a:r>
              <a:rPr lang="en-US" b="1" dirty="0"/>
              <a:t>You want more time personally to study the proposal being discussed</a:t>
            </a:r>
            <a:r>
              <a:rPr lang="en-US" dirty="0"/>
              <a:t>: Move to postpone to a definite time or date. </a:t>
            </a:r>
          </a:p>
        </p:txBody>
      </p:sp>
      <p:sp>
        <p:nvSpPr>
          <p:cNvPr id="4" name="Footer Placeholder 3">
            <a:extLst>
              <a:ext uri="{FF2B5EF4-FFF2-40B4-BE49-F238E27FC236}">
                <a16:creationId xmlns:a16="http://schemas.microsoft.com/office/drawing/2014/main" id="{A98D22D1-449E-1F59-89F9-A3985500140A}"/>
              </a:ext>
            </a:extLst>
          </p:cNvPr>
          <p:cNvSpPr>
            <a:spLocks noGrp="1"/>
          </p:cNvSpPr>
          <p:nvPr>
            <p:ph type="ftr" sz="quarter" idx="11"/>
          </p:nvPr>
        </p:nvSpPr>
        <p:spPr/>
        <p:txBody>
          <a:bodyPr/>
          <a:lstStyle/>
          <a:p>
            <a:r>
              <a:rPr lang="en-US"/>
              <a:t>CREDIT: CORNELL UNIVERSITY</a:t>
            </a:r>
          </a:p>
        </p:txBody>
      </p:sp>
    </p:spTree>
    <p:extLst>
      <p:ext uri="{BB962C8B-B14F-4D97-AF65-F5344CB8AC3E}">
        <p14:creationId xmlns:p14="http://schemas.microsoft.com/office/powerpoint/2010/main" val="2370064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711CE4-BE6B-19CF-606E-EAD2C50372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CFFCD8-39F1-CFF7-578D-F55EE95A4241}"/>
              </a:ext>
            </a:extLst>
          </p:cNvPr>
          <p:cNvSpPr>
            <a:spLocks noGrp="1"/>
          </p:cNvSpPr>
          <p:nvPr>
            <p:ph type="title"/>
          </p:nvPr>
        </p:nvSpPr>
        <p:spPr/>
        <p:txBody>
          <a:bodyPr/>
          <a:lstStyle/>
          <a:p>
            <a:r>
              <a:rPr lang="en-US" dirty="0"/>
              <a:t>I WANT TO … PART TWO</a:t>
            </a:r>
          </a:p>
        </p:txBody>
      </p:sp>
      <p:sp>
        <p:nvSpPr>
          <p:cNvPr id="3" name="Content Placeholder 2">
            <a:extLst>
              <a:ext uri="{FF2B5EF4-FFF2-40B4-BE49-F238E27FC236}">
                <a16:creationId xmlns:a16="http://schemas.microsoft.com/office/drawing/2014/main" id="{DDBF3AD0-31B3-9D40-A10F-0E4A2191D7EE}"/>
              </a:ext>
            </a:extLst>
          </p:cNvPr>
          <p:cNvSpPr>
            <a:spLocks noGrp="1"/>
          </p:cNvSpPr>
          <p:nvPr>
            <p:ph idx="1"/>
          </p:nvPr>
        </p:nvSpPr>
        <p:spPr>
          <a:xfrm>
            <a:off x="1484310" y="2069025"/>
            <a:ext cx="10018713" cy="4045056"/>
          </a:xfrm>
        </p:spPr>
        <p:txBody>
          <a:bodyPr>
            <a:normAutofit fontScale="77500" lnSpcReduction="20000"/>
          </a:bodyPr>
          <a:lstStyle/>
          <a:p>
            <a:r>
              <a:rPr lang="en-US" b="1" dirty="0"/>
              <a:t>You are tired of the current discussion: </a:t>
            </a:r>
            <a:r>
              <a:rPr lang="en-US" dirty="0"/>
              <a:t>Move to limit debate to a set period of time or to a set number of speakers. Requires a 2/3rds vote. </a:t>
            </a:r>
          </a:p>
          <a:p>
            <a:r>
              <a:rPr lang="en-US" b="1" dirty="0"/>
              <a:t>You have heard enough discussion</a:t>
            </a:r>
            <a:r>
              <a:rPr lang="en-US" dirty="0"/>
              <a:t>: Move to close the debate.  Also referred to as calling the question. This cuts off discussion and brings the assembly to a vote on the pending question only. Requires a 2/3rds vote. </a:t>
            </a:r>
          </a:p>
          <a:p>
            <a:r>
              <a:rPr lang="en-US" b="1" dirty="0"/>
              <a:t>You want to postpone a motion until some later time</a:t>
            </a:r>
            <a:r>
              <a:rPr lang="en-US" dirty="0"/>
              <a:t>: Move to table the motion. The motion may be taken from the table after 1 item of business has been conducted. If the motion is not taken from the table by the end of the next meeting, it is dead. To kill a motion at the time it is tabled requires a 2/3rds vote. A majority is required to table a motion without killing it.</a:t>
            </a:r>
          </a:p>
          <a:p>
            <a:r>
              <a:rPr lang="en-US" dirty="0"/>
              <a:t> </a:t>
            </a:r>
            <a:r>
              <a:rPr lang="en-US" b="1" dirty="0"/>
              <a:t>You believe the discussion has drifted away from the agenda and want to bring it back</a:t>
            </a:r>
            <a:r>
              <a:rPr lang="en-US" dirty="0"/>
              <a:t>: “Call for orders of the day.”  You want to take a short break. Move to recess for a set period of time.  </a:t>
            </a:r>
          </a:p>
          <a:p>
            <a:r>
              <a:rPr lang="en-US" b="1" dirty="0"/>
              <a:t>You want to end the meeting</a:t>
            </a:r>
            <a:r>
              <a:rPr lang="en-US" dirty="0"/>
              <a:t>: Move to adjourn.  </a:t>
            </a:r>
          </a:p>
        </p:txBody>
      </p:sp>
    </p:spTree>
    <p:extLst>
      <p:ext uri="{BB962C8B-B14F-4D97-AF65-F5344CB8AC3E}">
        <p14:creationId xmlns:p14="http://schemas.microsoft.com/office/powerpoint/2010/main" val="35548267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B97174-D99D-4623-C0E6-3B6A6303E7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1D9BB3-7338-4177-33C7-6F194E8EC525}"/>
              </a:ext>
            </a:extLst>
          </p:cNvPr>
          <p:cNvSpPr>
            <a:spLocks noGrp="1"/>
          </p:cNvSpPr>
          <p:nvPr>
            <p:ph type="title"/>
          </p:nvPr>
        </p:nvSpPr>
        <p:spPr/>
        <p:txBody>
          <a:bodyPr/>
          <a:lstStyle/>
          <a:p>
            <a:r>
              <a:rPr lang="en-US" dirty="0"/>
              <a:t>I WANT TO … PART THREE</a:t>
            </a:r>
          </a:p>
        </p:txBody>
      </p:sp>
      <p:sp>
        <p:nvSpPr>
          <p:cNvPr id="3" name="Content Placeholder 2">
            <a:extLst>
              <a:ext uri="{FF2B5EF4-FFF2-40B4-BE49-F238E27FC236}">
                <a16:creationId xmlns:a16="http://schemas.microsoft.com/office/drawing/2014/main" id="{5C983E10-0B3D-2AC7-7106-E9F1C49DC7DD}"/>
              </a:ext>
            </a:extLst>
          </p:cNvPr>
          <p:cNvSpPr>
            <a:spLocks noGrp="1"/>
          </p:cNvSpPr>
          <p:nvPr>
            <p:ph idx="1"/>
          </p:nvPr>
        </p:nvSpPr>
        <p:spPr>
          <a:xfrm>
            <a:off x="1484310" y="2069025"/>
            <a:ext cx="10018713" cy="4045056"/>
          </a:xfrm>
        </p:spPr>
        <p:txBody>
          <a:bodyPr>
            <a:normAutofit fontScale="85000" lnSpcReduction="20000"/>
          </a:bodyPr>
          <a:lstStyle/>
          <a:p>
            <a:r>
              <a:rPr lang="en-US" b="1" dirty="0"/>
              <a:t>You are confused about a procedure being used and want clarification: </a:t>
            </a:r>
            <a:r>
              <a:rPr lang="en-US" dirty="0"/>
              <a:t> Without recognition, call for "Point of Information" or "Point of Parliamentary Inquiry." The president of the board will ask you to state your question and will attempt to clarify the situation.  </a:t>
            </a:r>
          </a:p>
          <a:p>
            <a:r>
              <a:rPr lang="en-US" b="1" dirty="0"/>
              <a:t>You have changed your mind about something that was voted on earlier in the meeting for which you were on the winning side</a:t>
            </a:r>
            <a:r>
              <a:rPr lang="en-US" dirty="0"/>
              <a:t>: Move to reconsider. If the majority agrees, the motion comes back on the floor as though the vote had not occurred.  </a:t>
            </a:r>
          </a:p>
          <a:p>
            <a:r>
              <a:rPr lang="en-US" b="1" dirty="0"/>
              <a:t>You want to change an action voted on at an earlier meeting</a:t>
            </a:r>
            <a:r>
              <a:rPr lang="en-US" dirty="0"/>
              <a:t>: Move to rescind. If previous written notice is given, a simple majority is required. If no notice is given, a 2/3rds vote is required.</a:t>
            </a:r>
          </a:p>
          <a:p>
            <a:r>
              <a:rPr lang="en-US" b="1" dirty="0"/>
              <a:t>You are unsure the president of the board announced the results of a vote correctly: </a:t>
            </a:r>
            <a:r>
              <a:rPr lang="en-US" dirty="0"/>
              <a:t>Without being recognized, call for a “division of the house." A roll call vote will then be taken.  </a:t>
            </a:r>
          </a:p>
        </p:txBody>
      </p:sp>
    </p:spTree>
    <p:extLst>
      <p:ext uri="{BB962C8B-B14F-4D97-AF65-F5344CB8AC3E}">
        <p14:creationId xmlns:p14="http://schemas.microsoft.com/office/powerpoint/2010/main" val="27325487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AC22DD-D315-3A16-BA22-B2D865328B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854E38-E3DB-6A28-A690-DED7F6F71171}"/>
              </a:ext>
            </a:extLst>
          </p:cNvPr>
          <p:cNvSpPr>
            <a:spLocks noGrp="1"/>
          </p:cNvSpPr>
          <p:nvPr>
            <p:ph type="title"/>
          </p:nvPr>
        </p:nvSpPr>
        <p:spPr/>
        <p:txBody>
          <a:bodyPr/>
          <a:lstStyle/>
          <a:p>
            <a:r>
              <a:rPr lang="en-US" dirty="0"/>
              <a:t>CHEAT SHEET PART ONE</a:t>
            </a:r>
          </a:p>
        </p:txBody>
      </p:sp>
      <p:pic>
        <p:nvPicPr>
          <p:cNvPr id="5" name="Content Placeholder 4" descr="A chart with text on it&#10;&#10;AI-generated content may be incorrect.">
            <a:extLst>
              <a:ext uri="{FF2B5EF4-FFF2-40B4-BE49-F238E27FC236}">
                <a16:creationId xmlns:a16="http://schemas.microsoft.com/office/drawing/2014/main" id="{85C2576F-34A8-1FDC-681B-E396ED794CE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15784873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7DA267-05D3-DA19-42C2-E884EA43FC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69E194-4F64-913C-9DA0-364049D22757}"/>
              </a:ext>
            </a:extLst>
          </p:cNvPr>
          <p:cNvSpPr>
            <a:spLocks noGrp="1"/>
          </p:cNvSpPr>
          <p:nvPr>
            <p:ph type="title"/>
          </p:nvPr>
        </p:nvSpPr>
        <p:spPr/>
        <p:txBody>
          <a:bodyPr/>
          <a:lstStyle/>
          <a:p>
            <a:r>
              <a:rPr lang="en-US" dirty="0"/>
              <a:t>CHEAT SHEET PART ONE</a:t>
            </a:r>
          </a:p>
        </p:txBody>
      </p:sp>
      <p:pic>
        <p:nvPicPr>
          <p:cNvPr id="5" name="Content Placeholder 4" descr="A screenshot of a survey&#10;&#10;AI-generated content may be incorrect.">
            <a:extLst>
              <a:ext uri="{FF2B5EF4-FFF2-40B4-BE49-F238E27FC236}">
                <a16:creationId xmlns:a16="http://schemas.microsoft.com/office/drawing/2014/main" id="{94C88265-787F-C76C-FB0F-3149EA83C3B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8212"/>
            <a:ext cx="12192000" cy="6839787"/>
          </a:xfrm>
        </p:spPr>
      </p:pic>
    </p:spTree>
    <p:extLst>
      <p:ext uri="{BB962C8B-B14F-4D97-AF65-F5344CB8AC3E}">
        <p14:creationId xmlns:p14="http://schemas.microsoft.com/office/powerpoint/2010/main" val="19753421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D58669-18B6-61DC-1ED4-D77999AFAF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E8B7DA-6C08-283B-1D27-1436FDADCEF5}"/>
              </a:ext>
            </a:extLst>
          </p:cNvPr>
          <p:cNvSpPr>
            <a:spLocks noGrp="1"/>
          </p:cNvSpPr>
          <p:nvPr>
            <p:ph type="title"/>
          </p:nvPr>
        </p:nvSpPr>
        <p:spPr/>
        <p:txBody>
          <a:bodyPr/>
          <a:lstStyle/>
          <a:p>
            <a:r>
              <a:rPr lang="en-US" dirty="0"/>
              <a:t>SMALL COMMITTEES</a:t>
            </a:r>
          </a:p>
        </p:txBody>
      </p:sp>
      <p:sp>
        <p:nvSpPr>
          <p:cNvPr id="3" name="Content Placeholder 2">
            <a:extLst>
              <a:ext uri="{FF2B5EF4-FFF2-40B4-BE49-F238E27FC236}">
                <a16:creationId xmlns:a16="http://schemas.microsoft.com/office/drawing/2014/main" id="{A039868B-F598-CB9D-76C6-F9E7A8B61EE0}"/>
              </a:ext>
            </a:extLst>
          </p:cNvPr>
          <p:cNvSpPr>
            <a:spLocks noGrp="1"/>
          </p:cNvSpPr>
          <p:nvPr>
            <p:ph idx="1"/>
          </p:nvPr>
        </p:nvSpPr>
        <p:spPr>
          <a:xfrm>
            <a:off x="1484310" y="2069025"/>
            <a:ext cx="10018713" cy="4045056"/>
          </a:xfrm>
        </p:spPr>
        <p:txBody>
          <a:bodyPr>
            <a:normAutofit/>
          </a:bodyPr>
          <a:lstStyle/>
          <a:p>
            <a:pPr marL="0" indent="0">
              <a:buNone/>
            </a:pPr>
            <a:r>
              <a:rPr lang="en-US" b="1" dirty="0"/>
              <a:t>Small Committees would be any Committee with 12 or Less Members</a:t>
            </a:r>
          </a:p>
          <a:p>
            <a:r>
              <a:rPr lang="en-US" b="1" dirty="0"/>
              <a:t>Must you adopt reports? </a:t>
            </a:r>
            <a:r>
              <a:rPr lang="en-US" dirty="0"/>
              <a:t>No.</a:t>
            </a:r>
          </a:p>
          <a:p>
            <a:r>
              <a:rPr lang="en-US" b="1" dirty="0"/>
              <a:t>Must each member report? </a:t>
            </a:r>
            <a:r>
              <a:rPr lang="en-US" dirty="0"/>
              <a:t>No. </a:t>
            </a:r>
            <a:endParaRPr lang="en-US" b="1" dirty="0"/>
          </a:p>
          <a:p>
            <a:r>
              <a:rPr lang="en-US" b="1" dirty="0"/>
              <a:t>Do I need to get a Second? </a:t>
            </a:r>
            <a:r>
              <a:rPr lang="en-US" dirty="0"/>
              <a:t>No.</a:t>
            </a:r>
          </a:p>
          <a:p>
            <a:r>
              <a:rPr lang="en-US" b="1" dirty="0"/>
              <a:t>Do I have a time limit? </a:t>
            </a:r>
            <a:r>
              <a:rPr lang="en-US" dirty="0"/>
              <a:t>No. </a:t>
            </a:r>
          </a:p>
          <a:p>
            <a:r>
              <a:rPr lang="en-US" b="1" dirty="0"/>
              <a:t>Can the Chair vote? </a:t>
            </a:r>
            <a:r>
              <a:rPr lang="en-US" dirty="0"/>
              <a:t>Vote.</a:t>
            </a:r>
          </a:p>
        </p:txBody>
      </p:sp>
    </p:spTree>
    <p:extLst>
      <p:ext uri="{BB962C8B-B14F-4D97-AF65-F5344CB8AC3E}">
        <p14:creationId xmlns:p14="http://schemas.microsoft.com/office/powerpoint/2010/main" val="28923852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7DF50E-BDCB-A162-FD7C-864ED6B0BE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239B8B-1039-9C04-179C-69D36682BD83}"/>
              </a:ext>
            </a:extLst>
          </p:cNvPr>
          <p:cNvSpPr>
            <a:spLocks noGrp="1"/>
          </p:cNvSpPr>
          <p:nvPr>
            <p:ph type="title"/>
          </p:nvPr>
        </p:nvSpPr>
        <p:spPr/>
        <p:txBody>
          <a:bodyPr/>
          <a:lstStyle/>
          <a:p>
            <a:r>
              <a:rPr lang="en-US" dirty="0"/>
              <a:t>TIPS &amp; TRICKS</a:t>
            </a:r>
          </a:p>
        </p:txBody>
      </p:sp>
      <p:sp>
        <p:nvSpPr>
          <p:cNvPr id="3" name="Content Placeholder 2">
            <a:extLst>
              <a:ext uri="{FF2B5EF4-FFF2-40B4-BE49-F238E27FC236}">
                <a16:creationId xmlns:a16="http://schemas.microsoft.com/office/drawing/2014/main" id="{48BFB3AD-DC61-5EEF-8938-EF12DD90CE8D}"/>
              </a:ext>
            </a:extLst>
          </p:cNvPr>
          <p:cNvSpPr>
            <a:spLocks noGrp="1"/>
          </p:cNvSpPr>
          <p:nvPr>
            <p:ph idx="1"/>
          </p:nvPr>
        </p:nvSpPr>
        <p:spPr>
          <a:xfrm>
            <a:off x="1484310" y="2069025"/>
            <a:ext cx="10018713" cy="4045056"/>
          </a:xfrm>
        </p:spPr>
        <p:txBody>
          <a:bodyPr>
            <a:normAutofit lnSpcReduction="10000"/>
          </a:bodyPr>
          <a:lstStyle/>
          <a:p>
            <a:r>
              <a:rPr lang="en-US" b="1" dirty="0"/>
              <a:t>Table or Postpone without an end date / time = To Kill.</a:t>
            </a:r>
          </a:p>
          <a:p>
            <a:r>
              <a:rPr lang="en-US" b="1" dirty="0"/>
              <a:t>When Making a Motion say, “Once I get a Second I would like to speak” to increase odds of a Second.</a:t>
            </a:r>
          </a:p>
          <a:p>
            <a:r>
              <a:rPr lang="en-US" b="1" dirty="0"/>
              <a:t>You CAN SPLIT a Motion: “I move to divide the question into the following separate parts …”</a:t>
            </a:r>
          </a:p>
          <a:p>
            <a:r>
              <a:rPr lang="en-US" b="1" dirty="0"/>
              <a:t>You can WITHDRAW a Motion, “I request permission to withdraw the motion.”</a:t>
            </a:r>
          </a:p>
          <a:p>
            <a:r>
              <a:rPr lang="en-US" b="1" dirty="0"/>
              <a:t>You can PREVENT Debate / Discussion by saying, “I object to consideration of this motion” before Debate Begins (2/3 Vote) </a:t>
            </a:r>
          </a:p>
          <a:p>
            <a:endParaRPr lang="en-US" dirty="0"/>
          </a:p>
        </p:txBody>
      </p:sp>
    </p:spTree>
    <p:extLst>
      <p:ext uri="{BB962C8B-B14F-4D97-AF65-F5344CB8AC3E}">
        <p14:creationId xmlns:p14="http://schemas.microsoft.com/office/powerpoint/2010/main" val="88915709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TM03457496[[fn=Parallax]]</Template>
  <TotalTime>320</TotalTime>
  <Words>2581</Words>
  <Application>Microsoft Office PowerPoint</Application>
  <PresentationFormat>Widescreen</PresentationFormat>
  <Paragraphs>160</Paragraphs>
  <Slides>26</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Aptos</vt:lpstr>
      <vt:lpstr>Arial</vt:lpstr>
      <vt:lpstr>Corbel</vt:lpstr>
      <vt:lpstr>Parallax</vt:lpstr>
      <vt:lpstr>Roberts Rules of Order</vt:lpstr>
      <vt:lpstr>ABOUT THE INSTRUCTOR</vt:lpstr>
      <vt:lpstr>PURPOSE OF PARLIMINTARY PROCEDURE</vt:lpstr>
      <vt:lpstr>HOW STRICT IS RONR (Robert's Rules of Order Newly Revised)? </vt:lpstr>
      <vt:lpstr>THE LANGUAGE OF RONR</vt:lpstr>
      <vt:lpstr>CHAIRPERSON – NOT KING</vt:lpstr>
      <vt:lpstr>PREMEETING - AGENDA</vt:lpstr>
      <vt:lpstr>MEETING STAGES</vt:lpstr>
      <vt:lpstr>Making a Motion</vt:lpstr>
      <vt:lpstr>PowerPoint Presentation</vt:lpstr>
      <vt:lpstr>That’s a LOT of Motions…</vt:lpstr>
      <vt:lpstr>SECRET WEAPON</vt:lpstr>
      <vt:lpstr>CAN WE DEBATE? YES</vt:lpstr>
      <vt:lpstr>CAN WE DEBATE? NO</vt:lpstr>
      <vt:lpstr>DEBATE FAQ</vt:lpstr>
      <vt:lpstr>AMENDMENTS</vt:lpstr>
      <vt:lpstr>CAN I INTERRUPT?</vt:lpstr>
      <vt:lpstr>VOTING TYPES</vt:lpstr>
      <vt:lpstr>VOTING PERCENTAGES</vt:lpstr>
      <vt:lpstr>I WANT TO … PART ONE</vt:lpstr>
      <vt:lpstr>I WANT TO … PART TWO</vt:lpstr>
      <vt:lpstr>I WANT TO … PART THREE</vt:lpstr>
      <vt:lpstr>CHEAT SHEET PART ONE</vt:lpstr>
      <vt:lpstr>CHEAT SHEET PART ONE</vt:lpstr>
      <vt:lpstr>SMALL COMMITTEES</vt:lpstr>
      <vt:lpstr>TIPS &amp; TRICKS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Eric C</dc:creator>
  <cp:lastModifiedBy>Eric C</cp:lastModifiedBy>
  <cp:revision>1</cp:revision>
  <dcterms:created xsi:type="dcterms:W3CDTF">2025-10-15T15:55:50Z</dcterms:created>
  <dcterms:modified xsi:type="dcterms:W3CDTF">2025-10-15T21:15:54Z</dcterms:modified>
</cp:coreProperties>
</file>