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69"/>
  </p:notesMasterIdLst>
  <p:sldIdLst>
    <p:sldId id="256" r:id="rId2"/>
    <p:sldId id="257" r:id="rId3"/>
    <p:sldId id="264" r:id="rId4"/>
    <p:sldId id="258" r:id="rId5"/>
    <p:sldId id="260" r:id="rId6"/>
    <p:sldId id="261" r:id="rId7"/>
    <p:sldId id="263" r:id="rId8"/>
    <p:sldId id="262" r:id="rId9"/>
    <p:sldId id="269" r:id="rId10"/>
    <p:sldId id="270" r:id="rId11"/>
    <p:sldId id="271" r:id="rId12"/>
    <p:sldId id="272" r:id="rId13"/>
    <p:sldId id="274" r:id="rId14"/>
    <p:sldId id="275" r:id="rId15"/>
    <p:sldId id="276" r:id="rId16"/>
    <p:sldId id="277" r:id="rId17"/>
    <p:sldId id="278" r:id="rId18"/>
    <p:sldId id="266" r:id="rId19"/>
    <p:sldId id="297" r:id="rId20"/>
    <p:sldId id="280" r:id="rId21"/>
    <p:sldId id="281" r:id="rId22"/>
    <p:sldId id="282" r:id="rId23"/>
    <p:sldId id="283" r:id="rId24"/>
    <p:sldId id="284" r:id="rId25"/>
    <p:sldId id="285" r:id="rId26"/>
    <p:sldId id="286" r:id="rId27"/>
    <p:sldId id="292" r:id="rId28"/>
    <p:sldId id="279" r:id="rId29"/>
    <p:sldId id="288" r:id="rId30"/>
    <p:sldId id="289" r:id="rId31"/>
    <p:sldId id="290" r:id="rId32"/>
    <p:sldId id="291" r:id="rId33"/>
    <p:sldId id="293" r:id="rId34"/>
    <p:sldId id="287" r:id="rId35"/>
    <p:sldId id="294" r:id="rId36"/>
    <p:sldId id="295" r:id="rId37"/>
    <p:sldId id="296" r:id="rId38"/>
    <p:sldId id="298" r:id="rId39"/>
    <p:sldId id="299" r:id="rId40"/>
    <p:sldId id="300" r:id="rId41"/>
    <p:sldId id="301" r:id="rId42"/>
    <p:sldId id="302" r:id="rId43"/>
    <p:sldId id="303" r:id="rId44"/>
    <p:sldId id="306" r:id="rId45"/>
    <p:sldId id="314" r:id="rId46"/>
    <p:sldId id="308" r:id="rId47"/>
    <p:sldId id="309" r:id="rId48"/>
    <p:sldId id="310" r:id="rId49"/>
    <p:sldId id="311" r:id="rId50"/>
    <p:sldId id="312" r:id="rId51"/>
    <p:sldId id="313" r:id="rId52"/>
    <p:sldId id="317" r:id="rId53"/>
    <p:sldId id="316" r:id="rId54"/>
    <p:sldId id="318" r:id="rId55"/>
    <p:sldId id="319" r:id="rId56"/>
    <p:sldId id="320" r:id="rId57"/>
    <p:sldId id="321" r:id="rId58"/>
    <p:sldId id="322" r:id="rId59"/>
    <p:sldId id="323" r:id="rId60"/>
    <p:sldId id="324" r:id="rId61"/>
    <p:sldId id="325" r:id="rId62"/>
    <p:sldId id="326" r:id="rId63"/>
    <p:sldId id="327" r:id="rId64"/>
    <p:sldId id="328" r:id="rId65"/>
    <p:sldId id="330" r:id="rId66"/>
    <p:sldId id="329" r:id="rId67"/>
    <p:sldId id="331"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48" autoAdjust="0"/>
    <p:restoredTop sz="94915" autoAdjust="0"/>
  </p:normalViewPr>
  <p:slideViewPr>
    <p:cSldViewPr snapToGrid="0">
      <p:cViewPr varScale="1">
        <p:scale>
          <a:sx n="91" d="100"/>
          <a:sy n="91" d="100"/>
        </p:scale>
        <p:origin x="12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 C" userId="a60b2bb44981cf32" providerId="LiveId" clId="{D7231F01-5239-4D4F-9186-E5C33228534F}"/>
    <pc:docChg chg="custSel modSld">
      <pc:chgData name="Eric C" userId="a60b2bb44981cf32" providerId="LiveId" clId="{D7231F01-5239-4D4F-9186-E5C33228534F}" dt="2026-08-31T16:10:40.263" v="63" actId="478"/>
      <pc:docMkLst>
        <pc:docMk/>
      </pc:docMkLst>
      <pc:sldChg chg="addSp delSp modSp mod">
        <pc:chgData name="Eric C" userId="a60b2bb44981cf32" providerId="LiveId" clId="{D7231F01-5239-4D4F-9186-E5C33228534F}" dt="2026-08-31T16:10:40.263" v="63" actId="478"/>
        <pc:sldMkLst>
          <pc:docMk/>
          <pc:sldMk cId="1331020619" sldId="284"/>
        </pc:sldMkLst>
        <pc:spChg chg="add del mod">
          <ac:chgData name="Eric C" userId="a60b2bb44981cf32" providerId="LiveId" clId="{D7231F01-5239-4D4F-9186-E5C33228534F}" dt="2026-08-31T16:10:40.263" v="63" actId="478"/>
          <ac:spMkLst>
            <pc:docMk/>
            <pc:sldMk cId="1331020619" sldId="284"/>
            <ac:spMk id="9" creationId="{589F4346-25A1-E9B1-B567-4F4C9498BF91}"/>
          </ac:spMkLst>
        </pc:spChg>
        <pc:picChg chg="add mod">
          <ac:chgData name="Eric C" userId="a60b2bb44981cf32" providerId="LiveId" clId="{D7231F01-5239-4D4F-9186-E5C33228534F}" dt="2026-08-31T16:10:36.948" v="62" actId="1076"/>
          <ac:picMkLst>
            <pc:docMk/>
            <pc:sldMk cId="1331020619" sldId="284"/>
            <ac:picMk id="4" creationId="{6D4B0486-A06A-6E8C-A153-8E23329200B6}"/>
          </ac:picMkLst>
        </pc:picChg>
        <pc:picChg chg="del">
          <ac:chgData name="Eric C" userId="a60b2bb44981cf32" providerId="LiveId" clId="{D7231F01-5239-4D4F-9186-E5C33228534F}" dt="2026-08-31T16:10:16.889" v="57" actId="478"/>
          <ac:picMkLst>
            <pc:docMk/>
            <pc:sldMk cId="1331020619" sldId="284"/>
            <ac:picMk id="10" creationId="{2E68E0B3-C652-ECE3-45E8-12103126437F}"/>
          </ac:picMkLst>
        </pc:picChg>
      </pc:sldChg>
      <pc:sldChg chg="modSp mod">
        <pc:chgData name="Eric C" userId="a60b2bb44981cf32" providerId="LiveId" clId="{D7231F01-5239-4D4F-9186-E5C33228534F}" dt="2026-08-31T16:06:37.288" v="54" actId="20577"/>
        <pc:sldMkLst>
          <pc:docMk/>
          <pc:sldMk cId="1668532437" sldId="290"/>
        </pc:sldMkLst>
        <pc:spChg chg="mod">
          <ac:chgData name="Eric C" userId="a60b2bb44981cf32" providerId="LiveId" clId="{D7231F01-5239-4D4F-9186-E5C33228534F}" dt="2026-08-31T16:06:37.288" v="54" actId="20577"/>
          <ac:spMkLst>
            <pc:docMk/>
            <pc:sldMk cId="1668532437" sldId="290"/>
            <ac:spMk id="3" creationId="{EFBF944D-0ACD-5628-66F2-07C6ECCCF82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BlockTimelineDefaultColorVariant">
  <dgm:title val="Block Timeline Default Color Variant"/>
  <dgm:desc val="Block Timeline Default Color Variant"/>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dk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632BC3-9AE9-4C5A-85D2-C644A7285C33}" type="doc">
      <dgm:prSet loTypeId="urn:microsoft.com/office/officeart/2024/3/layout/BlockTimeline" loCatId="Timeline" qsTypeId="urn:microsoft.com/office/officeart/2005/8/quickstyle/simple1#1" qsCatId="simple" csTypeId="urn:microsoft.com/office/officeart/2005/8/colors/BlockTimelineDefaultColorVariant" csCatId="other" phldr="1"/>
      <dgm:spPr/>
      <dgm:t>
        <a:bodyPr/>
        <a:lstStyle/>
        <a:p>
          <a:endParaRPr lang="en-US"/>
        </a:p>
      </dgm:t>
    </dgm:pt>
    <dgm:pt modelId="{3EACF91B-22BB-4A38-AE91-2E2594652BE7}">
      <dgm:prSet/>
      <dgm:spPr/>
      <dgm:t>
        <a:bodyPr/>
        <a:lstStyle/>
        <a:p>
          <a:pPr>
            <a:defRPr b="1"/>
          </a:pPr>
          <a:r>
            <a:rPr lang="en-US" dirty="0"/>
            <a:t>USPS Born</a:t>
          </a:r>
        </a:p>
      </dgm:t>
    </dgm:pt>
    <dgm:pt modelId="{0F282E4A-BC51-48E3-AD80-1E5D3DD99178}" type="parTrans" cxnId="{510ABF3A-24AA-4CAE-8AE2-C3EBE8D78148}">
      <dgm:prSet/>
      <dgm:spPr/>
      <dgm:t>
        <a:bodyPr/>
        <a:lstStyle/>
        <a:p>
          <a:endParaRPr lang="en-US"/>
        </a:p>
      </dgm:t>
    </dgm:pt>
    <dgm:pt modelId="{1DC5566C-CC28-45C0-82F4-A0108845CD3C}" type="sibTrans" cxnId="{510ABF3A-24AA-4CAE-8AE2-C3EBE8D78148}">
      <dgm:prSet/>
      <dgm:spPr/>
      <dgm:t>
        <a:bodyPr/>
        <a:lstStyle/>
        <a:p>
          <a:endParaRPr lang="en-US"/>
        </a:p>
      </dgm:t>
    </dgm:pt>
    <dgm:pt modelId="{C132D280-14FD-4F14-A1B1-62AE900A7B6F}">
      <dgm:prSet/>
      <dgm:spPr/>
      <dgm:t>
        <a:bodyPr/>
        <a:lstStyle/>
        <a:p>
          <a:r>
            <a:rPr lang="en-US" dirty="0"/>
            <a:t>The Great Postal Strike reformed the Post Office into the USPS – Now an entirely Tax Free Agency which became incredibly profitable – the only self funding US Agency. </a:t>
          </a:r>
        </a:p>
      </dgm:t>
    </dgm:pt>
    <dgm:pt modelId="{265F3A15-92B2-40A8-849C-7588C7C530EA}" type="parTrans" cxnId="{D424E441-C2CC-4399-B6B4-CDD592776689}">
      <dgm:prSet/>
      <dgm:spPr/>
      <dgm:t>
        <a:bodyPr/>
        <a:lstStyle/>
        <a:p>
          <a:endParaRPr lang="en-US"/>
        </a:p>
      </dgm:t>
    </dgm:pt>
    <dgm:pt modelId="{B60AA840-776F-4B96-92B3-B0C0D7E2A33D}" type="sibTrans" cxnId="{D424E441-C2CC-4399-B6B4-CDD592776689}">
      <dgm:prSet/>
      <dgm:spPr/>
      <dgm:t>
        <a:bodyPr/>
        <a:lstStyle/>
        <a:p>
          <a:endParaRPr lang="en-US"/>
        </a:p>
      </dgm:t>
    </dgm:pt>
    <dgm:pt modelId="{75A4F0A4-667F-4487-8FBB-68934B8FF8B4}">
      <dgm:prSet/>
      <dgm:spPr/>
      <dgm:t>
        <a:bodyPr/>
        <a:lstStyle/>
        <a:p>
          <a:pPr>
            <a:defRPr b="1"/>
          </a:pPr>
          <a:r>
            <a:rPr lang="en-US" dirty="0"/>
            <a:t>Bad Management</a:t>
          </a:r>
        </a:p>
      </dgm:t>
    </dgm:pt>
    <dgm:pt modelId="{AC4CFF98-9D1C-4451-9A3E-918888042559}" type="parTrans" cxnId="{A50D047E-791A-466D-9A6E-2EE1C55653D5}">
      <dgm:prSet/>
      <dgm:spPr/>
      <dgm:t>
        <a:bodyPr/>
        <a:lstStyle/>
        <a:p>
          <a:endParaRPr lang="en-US"/>
        </a:p>
      </dgm:t>
    </dgm:pt>
    <dgm:pt modelId="{3EE14BCD-8233-4CC2-981B-907EF14F2CE8}" type="sibTrans" cxnId="{A50D047E-791A-466D-9A6E-2EE1C55653D5}">
      <dgm:prSet/>
      <dgm:spPr/>
      <dgm:t>
        <a:bodyPr/>
        <a:lstStyle/>
        <a:p>
          <a:endParaRPr lang="en-US"/>
        </a:p>
      </dgm:t>
    </dgm:pt>
    <dgm:pt modelId="{EE9ADC56-6833-48BF-86BE-0B83D92905AD}">
      <dgm:prSet/>
      <dgm:spPr/>
      <dgm:t>
        <a:bodyPr/>
        <a:lstStyle/>
        <a:p>
          <a:r>
            <a:rPr lang="en-US" dirty="0"/>
            <a:t>Management continued to make landmark mistakes (Passing on a  Pre – Email electronic letter delivery service / not investing in sky transportation / not believing Parcel Delivery would become so important), but despite this the USPS was still profitable!</a:t>
          </a:r>
        </a:p>
      </dgm:t>
    </dgm:pt>
    <dgm:pt modelId="{70DEC7C0-5C4C-422F-BD40-CDBCE0AA03E9}" type="parTrans" cxnId="{EF55433E-5230-4D9D-97BB-5C852143F26C}">
      <dgm:prSet/>
      <dgm:spPr/>
      <dgm:t>
        <a:bodyPr/>
        <a:lstStyle/>
        <a:p>
          <a:endParaRPr lang="en-US"/>
        </a:p>
      </dgm:t>
    </dgm:pt>
    <dgm:pt modelId="{E905CEF8-21F8-4FC9-82E4-F853CDEFD80C}" type="sibTrans" cxnId="{EF55433E-5230-4D9D-97BB-5C852143F26C}">
      <dgm:prSet/>
      <dgm:spPr/>
      <dgm:t>
        <a:bodyPr/>
        <a:lstStyle/>
        <a:p>
          <a:endParaRPr lang="en-US"/>
        </a:p>
      </dgm:t>
    </dgm:pt>
    <dgm:pt modelId="{6F34AA6B-A98B-4288-873E-B7FF69390224}">
      <dgm:prSet/>
      <dgm:spPr/>
      <dgm:t>
        <a:bodyPr/>
        <a:lstStyle/>
        <a:p>
          <a:pPr>
            <a:defRPr b="1"/>
          </a:pPr>
          <a:r>
            <a:rPr lang="en-US" dirty="0"/>
            <a:t>Government Cash Cow</a:t>
          </a:r>
        </a:p>
      </dgm:t>
    </dgm:pt>
    <dgm:pt modelId="{C7761426-DDE1-4A7A-B7F3-93CC92F5C530}" type="parTrans" cxnId="{1C50B6AF-B14A-45D5-8C31-ED201964F835}">
      <dgm:prSet/>
      <dgm:spPr/>
      <dgm:t>
        <a:bodyPr/>
        <a:lstStyle/>
        <a:p>
          <a:endParaRPr lang="en-US"/>
        </a:p>
      </dgm:t>
    </dgm:pt>
    <dgm:pt modelId="{8BC85192-213E-4219-A592-895A728D731D}" type="sibTrans" cxnId="{1C50B6AF-B14A-45D5-8C31-ED201964F835}">
      <dgm:prSet/>
      <dgm:spPr/>
      <dgm:t>
        <a:bodyPr/>
        <a:lstStyle/>
        <a:p>
          <a:endParaRPr lang="en-US"/>
        </a:p>
      </dgm:t>
    </dgm:pt>
    <dgm:pt modelId="{C1B11D2A-600E-4563-9715-0BD3544E6947}">
      <dgm:prSet/>
      <dgm:spPr/>
      <dgm:t>
        <a:bodyPr/>
        <a:lstStyle/>
        <a:p>
          <a:r>
            <a:rPr lang="en-US" dirty="0"/>
            <a:t>Congress ‘Borrowed’ from the USPS, and began seeing the Agency as a potential financial cash cow. Select Politicians and Competitors (Fed Ex, UPS, and Wall Street) began pushing to strip the USPSs profitable divisions and monopolies.</a:t>
          </a:r>
        </a:p>
      </dgm:t>
    </dgm:pt>
    <dgm:pt modelId="{0A4FB4E3-77A3-4D8C-BCF6-645C3D89502A}" type="parTrans" cxnId="{AEA336C1-2BA7-4192-9771-B3C8E7A97E1E}">
      <dgm:prSet/>
      <dgm:spPr/>
      <dgm:t>
        <a:bodyPr/>
        <a:lstStyle/>
        <a:p>
          <a:endParaRPr lang="en-US"/>
        </a:p>
      </dgm:t>
    </dgm:pt>
    <dgm:pt modelId="{D1A09BAA-E45B-4B90-8875-218ABE1ADB0B}" type="sibTrans" cxnId="{AEA336C1-2BA7-4192-9771-B3C8E7A97E1E}">
      <dgm:prSet/>
      <dgm:spPr/>
      <dgm:t>
        <a:bodyPr/>
        <a:lstStyle/>
        <a:p>
          <a:endParaRPr lang="en-US"/>
        </a:p>
      </dgm:t>
    </dgm:pt>
    <dgm:pt modelId="{17FB66A8-391F-4783-8474-C0C2F06D28C3}">
      <dgm:prSet/>
      <dgm:spPr/>
      <dgm:t>
        <a:bodyPr/>
        <a:lstStyle/>
        <a:p>
          <a:pPr>
            <a:defRPr b="1"/>
          </a:pPr>
          <a:r>
            <a:rPr lang="en-US" dirty="0"/>
            <a:t>Financial Crisis</a:t>
          </a:r>
        </a:p>
      </dgm:t>
    </dgm:pt>
    <dgm:pt modelId="{FFDE43E7-330B-45F1-BDC3-31267F6048F2}" type="parTrans" cxnId="{F680D7F9-D1F7-42B9-B0BA-17E5DA1F478B}">
      <dgm:prSet/>
      <dgm:spPr/>
      <dgm:t>
        <a:bodyPr/>
        <a:lstStyle/>
        <a:p>
          <a:endParaRPr lang="en-US"/>
        </a:p>
      </dgm:t>
    </dgm:pt>
    <dgm:pt modelId="{4B0900F0-1868-49AE-9F80-72510E1B6EE5}" type="sibTrans" cxnId="{F680D7F9-D1F7-42B9-B0BA-17E5DA1F478B}">
      <dgm:prSet/>
      <dgm:spPr/>
      <dgm:t>
        <a:bodyPr/>
        <a:lstStyle/>
        <a:p>
          <a:endParaRPr lang="en-US"/>
        </a:p>
      </dgm:t>
    </dgm:pt>
    <dgm:pt modelId="{DB39DA4A-0943-4634-BD40-F7AFF54E5724}">
      <dgm:prSet/>
      <dgm:spPr/>
      <dgm:t>
        <a:bodyPr/>
        <a:lstStyle/>
        <a:p>
          <a:r>
            <a:rPr lang="en-US" dirty="0"/>
            <a:t>After years of Government intervention (Not allowing rate increases, prohibiting investments, borrowing from USPS accounts, </a:t>
          </a:r>
          <a:r>
            <a:rPr lang="en-US" dirty="0" err="1"/>
            <a:t>etc</a:t>
          </a:r>
          <a:r>
            <a:rPr lang="en-US" dirty="0"/>
            <a:t>) and horrible Management (Raising salaries, hiring top EAS positions, </a:t>
          </a:r>
          <a:r>
            <a:rPr lang="en-US" dirty="0" err="1"/>
            <a:t>etc</a:t>
          </a:r>
          <a:r>
            <a:rPr lang="en-US" dirty="0"/>
            <a:t>), global financial crisis put the USPS in a horrible position.</a:t>
          </a:r>
        </a:p>
      </dgm:t>
    </dgm:pt>
    <dgm:pt modelId="{01705A8C-16D0-4451-9013-0AD5E660DFFF}" type="parTrans" cxnId="{4EE27E10-6EE7-486D-8C2B-4A66CED518F6}">
      <dgm:prSet/>
      <dgm:spPr/>
      <dgm:t>
        <a:bodyPr/>
        <a:lstStyle/>
        <a:p>
          <a:endParaRPr lang="en-US"/>
        </a:p>
      </dgm:t>
    </dgm:pt>
    <dgm:pt modelId="{D607B733-25FA-4549-8082-7305CEC42D1A}" type="sibTrans" cxnId="{4EE27E10-6EE7-486D-8C2B-4A66CED518F6}">
      <dgm:prSet/>
      <dgm:spPr/>
      <dgm:t>
        <a:bodyPr/>
        <a:lstStyle/>
        <a:p>
          <a:endParaRPr lang="en-US"/>
        </a:p>
      </dgm:t>
    </dgm:pt>
    <dgm:pt modelId="{5CDA6B8F-51D9-410A-9A20-4BAD8F3C2BD1}">
      <dgm:prSet/>
      <dgm:spPr/>
      <dgm:t>
        <a:bodyPr/>
        <a:lstStyle/>
        <a:p>
          <a:pPr>
            <a:defRPr b="1"/>
          </a:pPr>
          <a:r>
            <a:rPr lang="en-US" dirty="0"/>
            <a:t>PAEA</a:t>
          </a:r>
        </a:p>
      </dgm:t>
    </dgm:pt>
    <dgm:pt modelId="{5F6072E9-AFB3-4831-B106-3BA3ADDE4D72}" type="parTrans" cxnId="{17ABE387-6331-4715-B322-09C62FACFCB6}">
      <dgm:prSet/>
      <dgm:spPr/>
      <dgm:t>
        <a:bodyPr/>
        <a:lstStyle/>
        <a:p>
          <a:endParaRPr lang="en-US"/>
        </a:p>
      </dgm:t>
    </dgm:pt>
    <dgm:pt modelId="{8C1A01AA-4D85-4F3C-BB7B-3413CE7D9522}" type="sibTrans" cxnId="{17ABE387-6331-4715-B322-09C62FACFCB6}">
      <dgm:prSet/>
      <dgm:spPr/>
      <dgm:t>
        <a:bodyPr/>
        <a:lstStyle/>
        <a:p>
          <a:endParaRPr lang="en-US"/>
        </a:p>
      </dgm:t>
    </dgm:pt>
    <dgm:pt modelId="{837F9F33-7394-4412-843E-BCE032AA8AB4}">
      <dgm:prSet/>
      <dgm:spPr/>
      <dgm:t>
        <a:bodyPr/>
        <a:lstStyle/>
        <a:p>
          <a:r>
            <a:rPr lang="en-US" dirty="0"/>
            <a:t>A ‘Perfect Storm’ brewed and Anti-USPS factions prevailed in the Government. Although artificial in nature, the USPS was in trouble. The Government decided to strip away at the Public Service and handcuff it for Generations.</a:t>
          </a:r>
        </a:p>
      </dgm:t>
    </dgm:pt>
    <dgm:pt modelId="{8D09F0B9-BB41-4A13-889B-44D46AE0465D}" type="parTrans" cxnId="{09630362-9CD0-4E63-9767-64FE551B0BF6}">
      <dgm:prSet/>
      <dgm:spPr/>
      <dgm:t>
        <a:bodyPr/>
        <a:lstStyle/>
        <a:p>
          <a:endParaRPr lang="en-US"/>
        </a:p>
      </dgm:t>
    </dgm:pt>
    <dgm:pt modelId="{71481AA8-CE4F-4244-B9BE-054560FA5B84}" type="sibTrans" cxnId="{09630362-9CD0-4E63-9767-64FE551B0BF6}">
      <dgm:prSet/>
      <dgm:spPr/>
      <dgm:t>
        <a:bodyPr/>
        <a:lstStyle/>
        <a:p>
          <a:endParaRPr lang="en-US"/>
        </a:p>
      </dgm:t>
    </dgm:pt>
    <dgm:pt modelId="{CCA7EFCF-0892-45C2-84CB-0E67E9644261}" type="pres">
      <dgm:prSet presAssocID="{DE632BC3-9AE9-4C5A-85D2-C644A7285C33}" presName="Name0" presStyleCnt="0">
        <dgm:presLayoutVars>
          <dgm:chMax/>
          <dgm:chPref/>
          <dgm:animLvl val="lvl"/>
        </dgm:presLayoutVars>
      </dgm:prSet>
      <dgm:spPr/>
    </dgm:pt>
    <dgm:pt modelId="{47D4A83D-38A1-4B54-82F4-F44215249510}" type="pres">
      <dgm:prSet presAssocID="{3EACF91B-22BB-4A38-AE91-2E2594652BE7}" presName="composite" presStyleCnt="0"/>
      <dgm:spPr/>
    </dgm:pt>
    <dgm:pt modelId="{F0049802-68CE-4618-97A9-2E9CAFF9CDE9}" type="pres">
      <dgm:prSet presAssocID="{3EACF91B-22BB-4A38-AE91-2E2594652BE7}" presName="Parent1" presStyleLbl="alignNode1" presStyleIdx="0" presStyleCnt="5">
        <dgm:presLayoutVars>
          <dgm:chMax val="1"/>
          <dgm:chPref val="1"/>
          <dgm:bulletEnabled val="1"/>
        </dgm:presLayoutVars>
      </dgm:prSet>
      <dgm:spPr/>
    </dgm:pt>
    <dgm:pt modelId="{A77D2CE6-2F0D-4803-BBED-B80637E4F616}" type="pres">
      <dgm:prSet presAssocID="{3EACF91B-22BB-4A38-AE91-2E2594652BE7}" presName="Childtext1" presStyleLbl="revTx" presStyleIdx="0" presStyleCnt="5">
        <dgm:presLayoutVars>
          <dgm:chMax val="0"/>
          <dgm:chPref val="0"/>
          <dgm:bulletEnabled/>
        </dgm:presLayoutVars>
      </dgm:prSet>
      <dgm:spPr/>
    </dgm:pt>
    <dgm:pt modelId="{293ABFA8-F47C-49D7-92C7-5C64D96C6194}" type="pres">
      <dgm:prSet presAssocID="{3EACF91B-22BB-4A38-AE91-2E2594652BE7}" presName="ConnectLine" presStyleLbl="sibTrans1D1" presStyleIdx="0" presStyleCnt="5"/>
      <dgm:spPr>
        <a:noFill/>
        <a:ln w="9525" cap="rnd" cmpd="sng" algn="ctr">
          <a:solidFill>
            <a:schemeClr val="dk1">
              <a:hueOff val="0"/>
              <a:satOff val="0"/>
              <a:lumOff val="0"/>
              <a:alphaOff val="0"/>
            </a:schemeClr>
          </a:solidFill>
          <a:prstDash val="solid"/>
        </a:ln>
        <a:effectLst/>
      </dgm:spPr>
    </dgm:pt>
    <dgm:pt modelId="{64A69358-87C9-4B87-9612-055D5D2A0B9A}" type="pres">
      <dgm:prSet presAssocID="{3EACF91B-22BB-4A38-AE91-2E2594652BE7}" presName="EmptyPane" presStyleCnt="0"/>
      <dgm:spPr/>
    </dgm:pt>
    <dgm:pt modelId="{F68AD170-8C96-4BE9-96C0-A9B21823EEEB}" type="pres">
      <dgm:prSet presAssocID="{1DC5566C-CC28-45C0-82F4-A0108845CD3C}" presName="spaceBetweenRectangles" presStyleLbl="fgAcc1" presStyleIdx="0" presStyleCnt="4"/>
      <dgm:spPr>
        <a:solidFill>
          <a:schemeClr val="lt1">
            <a:alpha val="90000"/>
            <a:hueOff val="0"/>
            <a:satOff val="0"/>
            <a:lumOff val="0"/>
            <a:alphaOff val="0"/>
          </a:schemeClr>
        </a:solidFill>
        <a:ln w="12700" cap="rnd" cmpd="sng" algn="ctr">
          <a:solidFill>
            <a:schemeClr val="dk1">
              <a:hueOff val="0"/>
              <a:satOff val="0"/>
              <a:lumOff val="0"/>
              <a:alphaOff val="0"/>
            </a:schemeClr>
          </a:solidFill>
          <a:prstDash val="solid"/>
        </a:ln>
        <a:effectLst/>
      </dgm:spPr>
    </dgm:pt>
    <dgm:pt modelId="{92042155-1A16-490A-A3E5-E7C4ECAFF3C6}" type="pres">
      <dgm:prSet presAssocID="{75A4F0A4-667F-4487-8FBB-68934B8FF8B4}" presName="composite" presStyleCnt="0"/>
      <dgm:spPr/>
    </dgm:pt>
    <dgm:pt modelId="{E4BE37F8-C96A-4057-B66A-2EDE5C267CF7}" type="pres">
      <dgm:prSet presAssocID="{75A4F0A4-667F-4487-8FBB-68934B8FF8B4}" presName="Parent1" presStyleLbl="alignNode1" presStyleIdx="1" presStyleCnt="5">
        <dgm:presLayoutVars>
          <dgm:chMax val="1"/>
          <dgm:chPref val="1"/>
          <dgm:bulletEnabled val="1"/>
        </dgm:presLayoutVars>
      </dgm:prSet>
      <dgm:spPr/>
    </dgm:pt>
    <dgm:pt modelId="{2217A770-1334-4E4C-B0B7-9DBCAA168D86}" type="pres">
      <dgm:prSet presAssocID="{75A4F0A4-667F-4487-8FBB-68934B8FF8B4}" presName="Childtext1" presStyleLbl="revTx" presStyleIdx="1" presStyleCnt="5">
        <dgm:presLayoutVars>
          <dgm:chMax val="0"/>
          <dgm:chPref val="0"/>
          <dgm:bulletEnabled/>
        </dgm:presLayoutVars>
      </dgm:prSet>
      <dgm:spPr/>
    </dgm:pt>
    <dgm:pt modelId="{00C41D81-E910-4A6B-8244-540E6E665476}" type="pres">
      <dgm:prSet presAssocID="{75A4F0A4-667F-4487-8FBB-68934B8FF8B4}" presName="ConnectLine" presStyleLbl="sibTrans1D1" presStyleIdx="1" presStyleCnt="5"/>
      <dgm:spPr>
        <a:noFill/>
        <a:ln w="9525" cap="rnd" cmpd="sng" algn="ctr">
          <a:solidFill>
            <a:schemeClr val="dk1">
              <a:hueOff val="0"/>
              <a:satOff val="0"/>
              <a:lumOff val="0"/>
              <a:alphaOff val="0"/>
            </a:schemeClr>
          </a:solidFill>
          <a:prstDash val="solid"/>
        </a:ln>
        <a:effectLst/>
      </dgm:spPr>
    </dgm:pt>
    <dgm:pt modelId="{D6AE1991-DA61-41F8-9C9B-E1422C4D4DCB}" type="pres">
      <dgm:prSet presAssocID="{75A4F0A4-667F-4487-8FBB-68934B8FF8B4}" presName="EmptyPane" presStyleCnt="0"/>
      <dgm:spPr/>
    </dgm:pt>
    <dgm:pt modelId="{D64A7D3A-A552-4AC8-8B1E-F8360760D5FA}" type="pres">
      <dgm:prSet presAssocID="{3EE14BCD-8233-4CC2-981B-907EF14F2CE8}" presName="spaceBetweenRectangles" presStyleLbl="fgAcc1" presStyleIdx="1" presStyleCnt="4"/>
      <dgm:spPr>
        <a:solidFill>
          <a:schemeClr val="lt1">
            <a:alpha val="90000"/>
            <a:hueOff val="0"/>
            <a:satOff val="0"/>
            <a:lumOff val="0"/>
            <a:alphaOff val="0"/>
          </a:schemeClr>
        </a:solidFill>
        <a:ln w="12700" cap="rnd" cmpd="sng" algn="ctr">
          <a:solidFill>
            <a:schemeClr val="dk1">
              <a:hueOff val="0"/>
              <a:satOff val="0"/>
              <a:lumOff val="0"/>
              <a:alphaOff val="0"/>
            </a:schemeClr>
          </a:solidFill>
          <a:prstDash val="solid"/>
        </a:ln>
        <a:effectLst/>
      </dgm:spPr>
    </dgm:pt>
    <dgm:pt modelId="{10017B14-0C40-4429-B5E8-443F34143D21}" type="pres">
      <dgm:prSet presAssocID="{6F34AA6B-A98B-4288-873E-B7FF69390224}" presName="composite" presStyleCnt="0"/>
      <dgm:spPr/>
    </dgm:pt>
    <dgm:pt modelId="{A69037F6-E6AD-49C2-BD21-FD95F4C50882}" type="pres">
      <dgm:prSet presAssocID="{6F34AA6B-A98B-4288-873E-B7FF69390224}" presName="Parent1" presStyleLbl="alignNode1" presStyleIdx="2" presStyleCnt="5">
        <dgm:presLayoutVars>
          <dgm:chMax val="1"/>
          <dgm:chPref val="1"/>
          <dgm:bulletEnabled val="1"/>
        </dgm:presLayoutVars>
      </dgm:prSet>
      <dgm:spPr/>
    </dgm:pt>
    <dgm:pt modelId="{17FBBDCC-4F66-48C0-AA3A-3091B179D23C}" type="pres">
      <dgm:prSet presAssocID="{6F34AA6B-A98B-4288-873E-B7FF69390224}" presName="Childtext1" presStyleLbl="revTx" presStyleIdx="2" presStyleCnt="5">
        <dgm:presLayoutVars>
          <dgm:chMax val="0"/>
          <dgm:chPref val="0"/>
          <dgm:bulletEnabled/>
        </dgm:presLayoutVars>
      </dgm:prSet>
      <dgm:spPr/>
    </dgm:pt>
    <dgm:pt modelId="{A51BD35B-879D-4D1E-A949-FC7F7DC64F04}" type="pres">
      <dgm:prSet presAssocID="{6F34AA6B-A98B-4288-873E-B7FF69390224}" presName="ConnectLine" presStyleLbl="sibTrans1D1" presStyleIdx="2" presStyleCnt="5"/>
      <dgm:spPr>
        <a:noFill/>
        <a:ln w="9525" cap="rnd" cmpd="sng" algn="ctr">
          <a:solidFill>
            <a:schemeClr val="dk1">
              <a:hueOff val="0"/>
              <a:satOff val="0"/>
              <a:lumOff val="0"/>
              <a:alphaOff val="0"/>
            </a:schemeClr>
          </a:solidFill>
          <a:prstDash val="solid"/>
        </a:ln>
        <a:effectLst/>
      </dgm:spPr>
    </dgm:pt>
    <dgm:pt modelId="{B1CC787D-026C-4DBD-958F-5B5AFB0C888F}" type="pres">
      <dgm:prSet presAssocID="{6F34AA6B-A98B-4288-873E-B7FF69390224}" presName="EmptyPane" presStyleCnt="0"/>
      <dgm:spPr/>
    </dgm:pt>
    <dgm:pt modelId="{85AC1242-0280-4C68-86F5-921431390902}" type="pres">
      <dgm:prSet presAssocID="{8BC85192-213E-4219-A592-895A728D731D}" presName="spaceBetweenRectangles" presStyleLbl="fgAcc1" presStyleIdx="2" presStyleCnt="4"/>
      <dgm:spPr>
        <a:solidFill>
          <a:schemeClr val="lt1">
            <a:alpha val="90000"/>
            <a:hueOff val="0"/>
            <a:satOff val="0"/>
            <a:lumOff val="0"/>
            <a:alphaOff val="0"/>
          </a:schemeClr>
        </a:solidFill>
        <a:ln w="12700" cap="rnd" cmpd="sng" algn="ctr">
          <a:solidFill>
            <a:schemeClr val="dk1">
              <a:hueOff val="0"/>
              <a:satOff val="0"/>
              <a:lumOff val="0"/>
              <a:alphaOff val="0"/>
            </a:schemeClr>
          </a:solidFill>
          <a:prstDash val="solid"/>
        </a:ln>
        <a:effectLst/>
      </dgm:spPr>
    </dgm:pt>
    <dgm:pt modelId="{71ABCFCA-7FDC-40C6-A2C4-E6CAD1B8852A}" type="pres">
      <dgm:prSet presAssocID="{17FB66A8-391F-4783-8474-C0C2F06D28C3}" presName="composite" presStyleCnt="0"/>
      <dgm:spPr/>
    </dgm:pt>
    <dgm:pt modelId="{BEC27AD8-9A19-4F1F-80AF-B00274427EC4}" type="pres">
      <dgm:prSet presAssocID="{17FB66A8-391F-4783-8474-C0C2F06D28C3}" presName="Parent1" presStyleLbl="alignNode1" presStyleIdx="3" presStyleCnt="5">
        <dgm:presLayoutVars>
          <dgm:chMax val="1"/>
          <dgm:chPref val="1"/>
          <dgm:bulletEnabled val="1"/>
        </dgm:presLayoutVars>
      </dgm:prSet>
      <dgm:spPr/>
    </dgm:pt>
    <dgm:pt modelId="{34225E21-7347-4157-A5D3-679336776606}" type="pres">
      <dgm:prSet presAssocID="{17FB66A8-391F-4783-8474-C0C2F06D28C3}" presName="Childtext1" presStyleLbl="revTx" presStyleIdx="3" presStyleCnt="5">
        <dgm:presLayoutVars>
          <dgm:chMax val="0"/>
          <dgm:chPref val="0"/>
          <dgm:bulletEnabled/>
        </dgm:presLayoutVars>
      </dgm:prSet>
      <dgm:spPr/>
    </dgm:pt>
    <dgm:pt modelId="{56095B1B-C9AE-4976-A886-5B3779FF05C3}" type="pres">
      <dgm:prSet presAssocID="{17FB66A8-391F-4783-8474-C0C2F06D28C3}" presName="ConnectLine" presStyleLbl="sibTrans1D1" presStyleIdx="3" presStyleCnt="5"/>
      <dgm:spPr>
        <a:noFill/>
        <a:ln w="9525" cap="rnd" cmpd="sng" algn="ctr">
          <a:solidFill>
            <a:schemeClr val="dk1">
              <a:hueOff val="0"/>
              <a:satOff val="0"/>
              <a:lumOff val="0"/>
              <a:alphaOff val="0"/>
            </a:schemeClr>
          </a:solidFill>
          <a:prstDash val="solid"/>
        </a:ln>
        <a:effectLst/>
      </dgm:spPr>
    </dgm:pt>
    <dgm:pt modelId="{8D8CE04F-89CD-454C-988A-AB5CFA7DACCB}" type="pres">
      <dgm:prSet presAssocID="{17FB66A8-391F-4783-8474-C0C2F06D28C3}" presName="EmptyPane" presStyleCnt="0"/>
      <dgm:spPr/>
    </dgm:pt>
    <dgm:pt modelId="{E1C2B981-94A5-423E-A226-FA57DECB8384}" type="pres">
      <dgm:prSet presAssocID="{4B0900F0-1868-49AE-9F80-72510E1B6EE5}" presName="spaceBetweenRectangles" presStyleLbl="fgAcc1" presStyleIdx="3" presStyleCnt="4"/>
      <dgm:spPr>
        <a:solidFill>
          <a:schemeClr val="lt1">
            <a:alpha val="90000"/>
            <a:hueOff val="0"/>
            <a:satOff val="0"/>
            <a:lumOff val="0"/>
            <a:alphaOff val="0"/>
          </a:schemeClr>
        </a:solidFill>
        <a:ln w="12700" cap="rnd" cmpd="sng" algn="ctr">
          <a:solidFill>
            <a:schemeClr val="dk1">
              <a:hueOff val="0"/>
              <a:satOff val="0"/>
              <a:lumOff val="0"/>
              <a:alphaOff val="0"/>
            </a:schemeClr>
          </a:solidFill>
          <a:prstDash val="solid"/>
        </a:ln>
        <a:effectLst/>
      </dgm:spPr>
    </dgm:pt>
    <dgm:pt modelId="{159559BE-7165-4B0B-8C87-553AA821580C}" type="pres">
      <dgm:prSet presAssocID="{5CDA6B8F-51D9-410A-9A20-4BAD8F3C2BD1}" presName="composite" presStyleCnt="0"/>
      <dgm:spPr/>
    </dgm:pt>
    <dgm:pt modelId="{5ABFBC52-C27D-430A-B792-98448E7CC830}" type="pres">
      <dgm:prSet presAssocID="{5CDA6B8F-51D9-410A-9A20-4BAD8F3C2BD1}" presName="Parent1" presStyleLbl="alignNode1" presStyleIdx="4" presStyleCnt="5">
        <dgm:presLayoutVars>
          <dgm:chMax val="1"/>
          <dgm:chPref val="1"/>
          <dgm:bulletEnabled val="1"/>
        </dgm:presLayoutVars>
      </dgm:prSet>
      <dgm:spPr/>
    </dgm:pt>
    <dgm:pt modelId="{1AEF9195-BAA3-4824-AA04-470094AB6931}" type="pres">
      <dgm:prSet presAssocID="{5CDA6B8F-51D9-410A-9A20-4BAD8F3C2BD1}" presName="Childtext1" presStyleLbl="revTx" presStyleIdx="4" presStyleCnt="5">
        <dgm:presLayoutVars>
          <dgm:chMax val="0"/>
          <dgm:chPref val="0"/>
          <dgm:bulletEnabled/>
        </dgm:presLayoutVars>
      </dgm:prSet>
      <dgm:spPr/>
    </dgm:pt>
    <dgm:pt modelId="{5C8A13CD-B7A7-4888-9E9F-5A3C1FC295FB}" type="pres">
      <dgm:prSet presAssocID="{5CDA6B8F-51D9-410A-9A20-4BAD8F3C2BD1}" presName="ConnectLine" presStyleLbl="sibTrans1D1" presStyleIdx="4" presStyleCnt="5"/>
      <dgm:spPr>
        <a:noFill/>
        <a:ln w="9525" cap="rnd" cmpd="sng" algn="ctr">
          <a:solidFill>
            <a:schemeClr val="dk1">
              <a:hueOff val="0"/>
              <a:satOff val="0"/>
              <a:lumOff val="0"/>
              <a:alphaOff val="0"/>
            </a:schemeClr>
          </a:solidFill>
          <a:prstDash val="solid"/>
        </a:ln>
        <a:effectLst/>
      </dgm:spPr>
    </dgm:pt>
    <dgm:pt modelId="{26AAAEA8-6D2F-4B60-85CC-CEA061C4863C}" type="pres">
      <dgm:prSet presAssocID="{5CDA6B8F-51D9-410A-9A20-4BAD8F3C2BD1}" presName="EmptyPane" presStyleCnt="0"/>
      <dgm:spPr/>
    </dgm:pt>
  </dgm:ptLst>
  <dgm:cxnLst>
    <dgm:cxn modelId="{21DED50E-59DC-4609-85CC-CA861A6CE23C}" type="presOf" srcId="{5CDA6B8F-51D9-410A-9A20-4BAD8F3C2BD1}" destId="{5ABFBC52-C27D-430A-B792-98448E7CC830}" srcOrd="0" destOrd="0" presId="urn:microsoft.com/office/officeart/2024/3/layout/BlockTimeline"/>
    <dgm:cxn modelId="{4EE27E10-6EE7-486D-8C2B-4A66CED518F6}" srcId="{17FB66A8-391F-4783-8474-C0C2F06D28C3}" destId="{DB39DA4A-0943-4634-BD40-F7AFF54E5724}" srcOrd="0" destOrd="0" parTransId="{01705A8C-16D0-4451-9013-0AD5E660DFFF}" sibTransId="{D607B733-25FA-4549-8082-7305CEC42D1A}"/>
    <dgm:cxn modelId="{1B1E1535-F339-47FD-AEB0-A646ABF7BDDA}" type="presOf" srcId="{3EACF91B-22BB-4A38-AE91-2E2594652BE7}" destId="{F0049802-68CE-4618-97A9-2E9CAFF9CDE9}" srcOrd="0" destOrd="0" presId="urn:microsoft.com/office/officeart/2024/3/layout/BlockTimeline"/>
    <dgm:cxn modelId="{510ABF3A-24AA-4CAE-8AE2-C3EBE8D78148}" srcId="{DE632BC3-9AE9-4C5A-85D2-C644A7285C33}" destId="{3EACF91B-22BB-4A38-AE91-2E2594652BE7}" srcOrd="0" destOrd="0" parTransId="{0F282E4A-BC51-48E3-AD80-1E5D3DD99178}" sibTransId="{1DC5566C-CC28-45C0-82F4-A0108845CD3C}"/>
    <dgm:cxn modelId="{EF55433E-5230-4D9D-97BB-5C852143F26C}" srcId="{75A4F0A4-667F-4487-8FBB-68934B8FF8B4}" destId="{EE9ADC56-6833-48BF-86BE-0B83D92905AD}" srcOrd="0" destOrd="0" parTransId="{70DEC7C0-5C4C-422F-BD40-CDBCE0AA03E9}" sibTransId="{E905CEF8-21F8-4FC9-82E4-F853CDEFD80C}"/>
    <dgm:cxn modelId="{D424E441-C2CC-4399-B6B4-CDD592776689}" srcId="{3EACF91B-22BB-4A38-AE91-2E2594652BE7}" destId="{C132D280-14FD-4F14-A1B1-62AE900A7B6F}" srcOrd="0" destOrd="0" parTransId="{265F3A15-92B2-40A8-849C-7588C7C530EA}" sibTransId="{B60AA840-776F-4B96-92B3-B0C0D7E2A33D}"/>
    <dgm:cxn modelId="{09630362-9CD0-4E63-9767-64FE551B0BF6}" srcId="{5CDA6B8F-51D9-410A-9A20-4BAD8F3C2BD1}" destId="{837F9F33-7394-4412-843E-BCE032AA8AB4}" srcOrd="0" destOrd="0" parTransId="{8D09F0B9-BB41-4A13-889B-44D46AE0465D}" sibTransId="{71481AA8-CE4F-4244-B9BE-054560FA5B84}"/>
    <dgm:cxn modelId="{82D3017D-1C0D-4D6C-BEA0-60DC6EFA050E}" type="presOf" srcId="{75A4F0A4-667F-4487-8FBB-68934B8FF8B4}" destId="{E4BE37F8-C96A-4057-B66A-2EDE5C267CF7}" srcOrd="0" destOrd="0" presId="urn:microsoft.com/office/officeart/2024/3/layout/BlockTimeline"/>
    <dgm:cxn modelId="{A50D047E-791A-466D-9A6E-2EE1C55653D5}" srcId="{DE632BC3-9AE9-4C5A-85D2-C644A7285C33}" destId="{75A4F0A4-667F-4487-8FBB-68934B8FF8B4}" srcOrd="1" destOrd="0" parTransId="{AC4CFF98-9D1C-4451-9A3E-918888042559}" sibTransId="{3EE14BCD-8233-4CC2-981B-907EF14F2CE8}"/>
    <dgm:cxn modelId="{17ABE387-6331-4715-B322-09C62FACFCB6}" srcId="{DE632BC3-9AE9-4C5A-85D2-C644A7285C33}" destId="{5CDA6B8F-51D9-410A-9A20-4BAD8F3C2BD1}" srcOrd="4" destOrd="0" parTransId="{5F6072E9-AFB3-4831-B106-3BA3ADDE4D72}" sibTransId="{8C1A01AA-4D85-4F3C-BB7B-3413CE7D9522}"/>
    <dgm:cxn modelId="{06B11296-B751-421C-BC98-D343C2C7CD94}" type="presOf" srcId="{DE632BC3-9AE9-4C5A-85D2-C644A7285C33}" destId="{CCA7EFCF-0892-45C2-84CB-0E67E9644261}" srcOrd="0" destOrd="0" presId="urn:microsoft.com/office/officeart/2024/3/layout/BlockTimeline"/>
    <dgm:cxn modelId="{F44159A9-1269-4D85-B54C-19A64B85478A}" type="presOf" srcId="{EE9ADC56-6833-48BF-86BE-0B83D92905AD}" destId="{2217A770-1334-4E4C-B0B7-9DBCAA168D86}" srcOrd="0" destOrd="0" presId="urn:microsoft.com/office/officeart/2024/3/layout/BlockTimeline"/>
    <dgm:cxn modelId="{1C50B6AF-B14A-45D5-8C31-ED201964F835}" srcId="{DE632BC3-9AE9-4C5A-85D2-C644A7285C33}" destId="{6F34AA6B-A98B-4288-873E-B7FF69390224}" srcOrd="2" destOrd="0" parTransId="{C7761426-DDE1-4A7A-B7F3-93CC92F5C530}" sibTransId="{8BC85192-213E-4219-A592-895A728D731D}"/>
    <dgm:cxn modelId="{C1C958B3-96B1-43AC-A2CF-C7208CF51F32}" type="presOf" srcId="{837F9F33-7394-4412-843E-BCE032AA8AB4}" destId="{1AEF9195-BAA3-4824-AA04-470094AB6931}" srcOrd="0" destOrd="0" presId="urn:microsoft.com/office/officeart/2024/3/layout/BlockTimeline"/>
    <dgm:cxn modelId="{87D95AB7-62FA-4670-972A-A6DB34FDF80F}" type="presOf" srcId="{C1B11D2A-600E-4563-9715-0BD3544E6947}" destId="{17FBBDCC-4F66-48C0-AA3A-3091B179D23C}" srcOrd="0" destOrd="0" presId="urn:microsoft.com/office/officeart/2024/3/layout/BlockTimeline"/>
    <dgm:cxn modelId="{AEA336C1-2BA7-4192-9771-B3C8E7A97E1E}" srcId="{6F34AA6B-A98B-4288-873E-B7FF69390224}" destId="{C1B11D2A-600E-4563-9715-0BD3544E6947}" srcOrd="0" destOrd="0" parTransId="{0A4FB4E3-77A3-4D8C-BCF6-645C3D89502A}" sibTransId="{D1A09BAA-E45B-4B90-8875-218ABE1ADB0B}"/>
    <dgm:cxn modelId="{8A588AC1-45A1-4DAF-B1CD-B6928294B831}" type="presOf" srcId="{6F34AA6B-A98B-4288-873E-B7FF69390224}" destId="{A69037F6-E6AD-49C2-BD21-FD95F4C50882}" srcOrd="0" destOrd="0" presId="urn:microsoft.com/office/officeart/2024/3/layout/BlockTimeline"/>
    <dgm:cxn modelId="{0C9F0BD1-3A58-432F-9C96-38BE0DC655C3}" type="presOf" srcId="{DB39DA4A-0943-4634-BD40-F7AFF54E5724}" destId="{34225E21-7347-4157-A5D3-679336776606}" srcOrd="0" destOrd="0" presId="urn:microsoft.com/office/officeart/2024/3/layout/BlockTimeline"/>
    <dgm:cxn modelId="{8367BBED-30B5-40C4-80F8-BCEDF15E6CCB}" type="presOf" srcId="{17FB66A8-391F-4783-8474-C0C2F06D28C3}" destId="{BEC27AD8-9A19-4F1F-80AF-B00274427EC4}" srcOrd="0" destOrd="0" presId="urn:microsoft.com/office/officeart/2024/3/layout/BlockTimeline"/>
    <dgm:cxn modelId="{C347EEF6-46BD-4DC5-BF7F-FB2946D29624}" type="presOf" srcId="{C132D280-14FD-4F14-A1B1-62AE900A7B6F}" destId="{A77D2CE6-2F0D-4803-BBED-B80637E4F616}" srcOrd="0" destOrd="0" presId="urn:microsoft.com/office/officeart/2024/3/layout/BlockTimeline"/>
    <dgm:cxn modelId="{F680D7F9-D1F7-42B9-B0BA-17E5DA1F478B}" srcId="{DE632BC3-9AE9-4C5A-85D2-C644A7285C33}" destId="{17FB66A8-391F-4783-8474-C0C2F06D28C3}" srcOrd="3" destOrd="0" parTransId="{FFDE43E7-330B-45F1-BDC3-31267F6048F2}" sibTransId="{4B0900F0-1868-49AE-9F80-72510E1B6EE5}"/>
    <dgm:cxn modelId="{1DCC2E3B-DEA6-41B5-A2A5-63859EDD1218}" type="presParOf" srcId="{CCA7EFCF-0892-45C2-84CB-0E67E9644261}" destId="{47D4A83D-38A1-4B54-82F4-F44215249510}" srcOrd="0" destOrd="0" presId="urn:microsoft.com/office/officeart/2024/3/layout/BlockTimeline"/>
    <dgm:cxn modelId="{0400E56A-7DA3-46F7-A727-3AC6B3E5BABF}" type="presParOf" srcId="{47D4A83D-38A1-4B54-82F4-F44215249510}" destId="{F0049802-68CE-4618-97A9-2E9CAFF9CDE9}" srcOrd="0" destOrd="0" presId="urn:microsoft.com/office/officeart/2024/3/layout/BlockTimeline"/>
    <dgm:cxn modelId="{27B40E91-89B9-49DA-BAE8-6B9C0AC47863}" type="presParOf" srcId="{47D4A83D-38A1-4B54-82F4-F44215249510}" destId="{A77D2CE6-2F0D-4803-BBED-B80637E4F616}" srcOrd="1" destOrd="0" presId="urn:microsoft.com/office/officeart/2024/3/layout/BlockTimeline"/>
    <dgm:cxn modelId="{DAF980F2-EF42-4FFB-BF1C-9F79BF5E7B8C}" type="presParOf" srcId="{47D4A83D-38A1-4B54-82F4-F44215249510}" destId="{293ABFA8-F47C-49D7-92C7-5C64D96C6194}" srcOrd="2" destOrd="0" presId="urn:microsoft.com/office/officeart/2024/3/layout/BlockTimeline"/>
    <dgm:cxn modelId="{29622E36-FB1F-4266-B99A-FE5B0C714078}" type="presParOf" srcId="{47D4A83D-38A1-4B54-82F4-F44215249510}" destId="{64A69358-87C9-4B87-9612-055D5D2A0B9A}" srcOrd="3" destOrd="0" presId="urn:microsoft.com/office/officeart/2024/3/layout/BlockTimeline"/>
    <dgm:cxn modelId="{F95832D8-8669-47F1-B6F2-37F7E5944342}" type="presParOf" srcId="{CCA7EFCF-0892-45C2-84CB-0E67E9644261}" destId="{F68AD170-8C96-4BE9-96C0-A9B21823EEEB}" srcOrd="1" destOrd="0" presId="urn:microsoft.com/office/officeart/2024/3/layout/BlockTimeline"/>
    <dgm:cxn modelId="{1036BFD7-FFC3-49F9-94AE-27C2F4ADCE69}" type="presParOf" srcId="{CCA7EFCF-0892-45C2-84CB-0E67E9644261}" destId="{92042155-1A16-490A-A3E5-E7C4ECAFF3C6}" srcOrd="2" destOrd="0" presId="urn:microsoft.com/office/officeart/2024/3/layout/BlockTimeline"/>
    <dgm:cxn modelId="{4F16844B-5CC1-478E-8BD6-9D647A8C884C}" type="presParOf" srcId="{92042155-1A16-490A-A3E5-E7C4ECAFF3C6}" destId="{E4BE37F8-C96A-4057-B66A-2EDE5C267CF7}" srcOrd="0" destOrd="0" presId="urn:microsoft.com/office/officeart/2024/3/layout/BlockTimeline"/>
    <dgm:cxn modelId="{D9306BF9-7781-4071-907F-CF223B139284}" type="presParOf" srcId="{92042155-1A16-490A-A3E5-E7C4ECAFF3C6}" destId="{2217A770-1334-4E4C-B0B7-9DBCAA168D86}" srcOrd="1" destOrd="0" presId="urn:microsoft.com/office/officeart/2024/3/layout/BlockTimeline"/>
    <dgm:cxn modelId="{78A1D6A7-8319-4D08-8921-FC6D71EE1731}" type="presParOf" srcId="{92042155-1A16-490A-A3E5-E7C4ECAFF3C6}" destId="{00C41D81-E910-4A6B-8244-540E6E665476}" srcOrd="2" destOrd="0" presId="urn:microsoft.com/office/officeart/2024/3/layout/BlockTimeline"/>
    <dgm:cxn modelId="{24F9E3E3-F423-48A7-BDA6-C3C0A70F333F}" type="presParOf" srcId="{92042155-1A16-490A-A3E5-E7C4ECAFF3C6}" destId="{D6AE1991-DA61-41F8-9C9B-E1422C4D4DCB}" srcOrd="3" destOrd="0" presId="urn:microsoft.com/office/officeart/2024/3/layout/BlockTimeline"/>
    <dgm:cxn modelId="{D1FDE0F5-D52B-4DD5-8EB8-EE65ED1E7D79}" type="presParOf" srcId="{CCA7EFCF-0892-45C2-84CB-0E67E9644261}" destId="{D64A7D3A-A552-4AC8-8B1E-F8360760D5FA}" srcOrd="3" destOrd="0" presId="urn:microsoft.com/office/officeart/2024/3/layout/BlockTimeline"/>
    <dgm:cxn modelId="{7431B0AA-8C66-4489-8FEA-82C93A66FBF9}" type="presParOf" srcId="{CCA7EFCF-0892-45C2-84CB-0E67E9644261}" destId="{10017B14-0C40-4429-B5E8-443F34143D21}" srcOrd="4" destOrd="0" presId="urn:microsoft.com/office/officeart/2024/3/layout/BlockTimeline"/>
    <dgm:cxn modelId="{059DE1DD-DE27-49E0-AD9C-CD5FEE4F10FD}" type="presParOf" srcId="{10017B14-0C40-4429-B5E8-443F34143D21}" destId="{A69037F6-E6AD-49C2-BD21-FD95F4C50882}" srcOrd="0" destOrd="0" presId="urn:microsoft.com/office/officeart/2024/3/layout/BlockTimeline"/>
    <dgm:cxn modelId="{E7696A69-6B3C-4EBD-80CB-E62EFF891F97}" type="presParOf" srcId="{10017B14-0C40-4429-B5E8-443F34143D21}" destId="{17FBBDCC-4F66-48C0-AA3A-3091B179D23C}" srcOrd="1" destOrd="0" presId="urn:microsoft.com/office/officeart/2024/3/layout/BlockTimeline"/>
    <dgm:cxn modelId="{79FFA6D6-E82E-43DB-BC7F-B5829ED11233}" type="presParOf" srcId="{10017B14-0C40-4429-B5E8-443F34143D21}" destId="{A51BD35B-879D-4D1E-A949-FC7F7DC64F04}" srcOrd="2" destOrd="0" presId="urn:microsoft.com/office/officeart/2024/3/layout/BlockTimeline"/>
    <dgm:cxn modelId="{7C204BAE-6DBA-4DF3-8564-175939D3A884}" type="presParOf" srcId="{10017B14-0C40-4429-B5E8-443F34143D21}" destId="{B1CC787D-026C-4DBD-958F-5B5AFB0C888F}" srcOrd="3" destOrd="0" presId="urn:microsoft.com/office/officeart/2024/3/layout/BlockTimeline"/>
    <dgm:cxn modelId="{34360D29-0E25-47A3-A6FB-17C837AFCAA1}" type="presParOf" srcId="{CCA7EFCF-0892-45C2-84CB-0E67E9644261}" destId="{85AC1242-0280-4C68-86F5-921431390902}" srcOrd="5" destOrd="0" presId="urn:microsoft.com/office/officeart/2024/3/layout/BlockTimeline"/>
    <dgm:cxn modelId="{EB6BAACB-63C9-43FD-BF6A-F5D74AF6BDF6}" type="presParOf" srcId="{CCA7EFCF-0892-45C2-84CB-0E67E9644261}" destId="{71ABCFCA-7FDC-40C6-A2C4-E6CAD1B8852A}" srcOrd="6" destOrd="0" presId="urn:microsoft.com/office/officeart/2024/3/layout/BlockTimeline"/>
    <dgm:cxn modelId="{FAEFE42A-2A68-4316-8424-CA28937E1C80}" type="presParOf" srcId="{71ABCFCA-7FDC-40C6-A2C4-E6CAD1B8852A}" destId="{BEC27AD8-9A19-4F1F-80AF-B00274427EC4}" srcOrd="0" destOrd="0" presId="urn:microsoft.com/office/officeart/2024/3/layout/BlockTimeline"/>
    <dgm:cxn modelId="{4D2303B2-80AE-4B47-9E37-9CAFE99DD617}" type="presParOf" srcId="{71ABCFCA-7FDC-40C6-A2C4-E6CAD1B8852A}" destId="{34225E21-7347-4157-A5D3-679336776606}" srcOrd="1" destOrd="0" presId="urn:microsoft.com/office/officeart/2024/3/layout/BlockTimeline"/>
    <dgm:cxn modelId="{D1D758C5-E4CF-475A-9459-3883FDEF0161}" type="presParOf" srcId="{71ABCFCA-7FDC-40C6-A2C4-E6CAD1B8852A}" destId="{56095B1B-C9AE-4976-A886-5B3779FF05C3}" srcOrd="2" destOrd="0" presId="urn:microsoft.com/office/officeart/2024/3/layout/BlockTimeline"/>
    <dgm:cxn modelId="{19DF8074-37F2-470F-9EB8-48189A8902FF}" type="presParOf" srcId="{71ABCFCA-7FDC-40C6-A2C4-E6CAD1B8852A}" destId="{8D8CE04F-89CD-454C-988A-AB5CFA7DACCB}" srcOrd="3" destOrd="0" presId="urn:microsoft.com/office/officeart/2024/3/layout/BlockTimeline"/>
    <dgm:cxn modelId="{3B8248AE-0726-412D-B82C-29A36892E89E}" type="presParOf" srcId="{CCA7EFCF-0892-45C2-84CB-0E67E9644261}" destId="{E1C2B981-94A5-423E-A226-FA57DECB8384}" srcOrd="7" destOrd="0" presId="urn:microsoft.com/office/officeart/2024/3/layout/BlockTimeline"/>
    <dgm:cxn modelId="{1B07F64D-A393-4229-A0B3-BD21712BF4CE}" type="presParOf" srcId="{CCA7EFCF-0892-45C2-84CB-0E67E9644261}" destId="{159559BE-7165-4B0B-8C87-553AA821580C}" srcOrd="8" destOrd="0" presId="urn:microsoft.com/office/officeart/2024/3/layout/BlockTimeline"/>
    <dgm:cxn modelId="{94D56886-A879-4A2D-B91E-ECB7741BC345}" type="presParOf" srcId="{159559BE-7165-4B0B-8C87-553AA821580C}" destId="{5ABFBC52-C27D-430A-B792-98448E7CC830}" srcOrd="0" destOrd="0" presId="urn:microsoft.com/office/officeart/2024/3/layout/BlockTimeline"/>
    <dgm:cxn modelId="{32D9D923-E43E-4C10-8DCD-C0AFBC0C5D23}" type="presParOf" srcId="{159559BE-7165-4B0B-8C87-553AA821580C}" destId="{1AEF9195-BAA3-4824-AA04-470094AB6931}" srcOrd="1" destOrd="0" presId="urn:microsoft.com/office/officeart/2024/3/layout/BlockTimeline"/>
    <dgm:cxn modelId="{A6159369-AE6A-4737-96DA-2838075997F9}" type="presParOf" srcId="{159559BE-7165-4B0B-8C87-553AA821580C}" destId="{5C8A13CD-B7A7-4888-9E9F-5A3C1FC295FB}" srcOrd="2" destOrd="0" presId="urn:microsoft.com/office/officeart/2024/3/layout/BlockTimeline"/>
    <dgm:cxn modelId="{A1756FBF-D1EE-453A-8B17-8DBCC975868D}" type="presParOf" srcId="{159559BE-7165-4B0B-8C87-553AA821580C}" destId="{26AAAEA8-6D2F-4B60-85CC-CEA061C4863C}" srcOrd="3" destOrd="0" presId="urn:microsoft.com/office/officeart/2024/3/layout/Block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49802-68CE-4618-97A9-2E9CAFF9CDE9}">
      <dsp:nvSpPr>
        <dsp:cNvPr id="0" name=""/>
        <dsp:cNvSpPr/>
      </dsp:nvSpPr>
      <dsp:spPr>
        <a:xfrm>
          <a:off x="244699" y="2031952"/>
          <a:ext cx="1252992" cy="554168"/>
        </a:xfrm>
        <a:prstGeom prst="round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defRPr b="1"/>
          </a:pPr>
          <a:r>
            <a:rPr lang="en-US" sz="1100" kern="1200" dirty="0"/>
            <a:t>USPS Born</a:t>
          </a:r>
        </a:p>
      </dsp:txBody>
      <dsp:txXfrm>
        <a:off x="271751" y="2059004"/>
        <a:ext cx="1198888" cy="500064"/>
      </dsp:txXfrm>
    </dsp:sp>
    <dsp:sp modelId="{A77D2CE6-2F0D-4803-BBED-B80637E4F616}">
      <dsp:nvSpPr>
        <dsp:cNvPr id="0" name=""/>
        <dsp:cNvSpPr/>
      </dsp:nvSpPr>
      <dsp:spPr>
        <a:xfrm>
          <a:off x="1062" y="0"/>
          <a:ext cx="1740267" cy="1477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444500">
            <a:lnSpc>
              <a:spcPct val="90000"/>
            </a:lnSpc>
            <a:spcBef>
              <a:spcPct val="0"/>
            </a:spcBef>
            <a:spcAft>
              <a:spcPct val="35000"/>
            </a:spcAft>
            <a:buNone/>
          </a:pPr>
          <a:r>
            <a:rPr lang="en-US" sz="1000" kern="1200" dirty="0"/>
            <a:t>The Great Postal Strike reformed the Post Office into the USPS – Now an entirely Tax Free Agency which became incredibly profitable – the only self funding US Agency. </a:t>
          </a:r>
        </a:p>
      </dsp:txBody>
      <dsp:txXfrm>
        <a:off x="1062" y="0"/>
        <a:ext cx="1740267" cy="1477783"/>
      </dsp:txXfrm>
    </dsp:sp>
    <dsp:sp modelId="{F68AD170-8C96-4BE9-96C0-A9B21823EEEB}">
      <dsp:nvSpPr>
        <dsp:cNvPr id="0" name=""/>
        <dsp:cNvSpPr/>
      </dsp:nvSpPr>
      <dsp:spPr>
        <a:xfrm>
          <a:off x="1497692" y="2309037"/>
          <a:ext cx="487274" cy="0"/>
        </a:xfrm>
        <a:custGeom>
          <a:avLst/>
          <a:gdLst/>
          <a:ahLst/>
          <a:cxnLst/>
          <a:rect l="0" t="0" r="0" b="0"/>
          <a:pathLst>
            <a:path>
              <a:moveTo>
                <a:pt x="0" y="0"/>
              </a:moveTo>
              <a:lnTo>
                <a:pt x="487274" y="0"/>
              </a:lnTo>
            </a:path>
          </a:pathLst>
        </a:custGeom>
        <a:noFill/>
        <a:ln w="12700" cap="rnd"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3ABFA8-F47C-49D7-92C7-5C64D96C6194}">
      <dsp:nvSpPr>
        <dsp:cNvPr id="0" name=""/>
        <dsp:cNvSpPr/>
      </dsp:nvSpPr>
      <dsp:spPr>
        <a:xfrm>
          <a:off x="871196" y="1570145"/>
          <a:ext cx="0" cy="461807"/>
        </a:xfrm>
        <a:prstGeom prst="line">
          <a:avLst/>
        </a:prstGeom>
        <a:noFill/>
        <a:ln w="9525" cap="rnd" cmpd="sng" algn="ctr">
          <a:solidFill>
            <a:schemeClr val="dk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4BE37F8-C96A-4057-B66A-2EDE5C267CF7}">
      <dsp:nvSpPr>
        <dsp:cNvPr id="0" name=""/>
        <dsp:cNvSpPr/>
      </dsp:nvSpPr>
      <dsp:spPr>
        <a:xfrm>
          <a:off x="1984967" y="2031952"/>
          <a:ext cx="1252992" cy="554168"/>
        </a:xfrm>
        <a:prstGeom prst="round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defRPr b="1"/>
          </a:pPr>
          <a:r>
            <a:rPr lang="en-US" sz="1100" kern="1200" dirty="0"/>
            <a:t>Bad Management</a:t>
          </a:r>
        </a:p>
      </dsp:txBody>
      <dsp:txXfrm>
        <a:off x="2012019" y="2059004"/>
        <a:ext cx="1198888" cy="500064"/>
      </dsp:txXfrm>
    </dsp:sp>
    <dsp:sp modelId="{2217A770-1334-4E4C-B0B7-9DBCAA168D86}">
      <dsp:nvSpPr>
        <dsp:cNvPr id="0" name=""/>
        <dsp:cNvSpPr/>
      </dsp:nvSpPr>
      <dsp:spPr>
        <a:xfrm>
          <a:off x="1741329" y="3140290"/>
          <a:ext cx="1740267" cy="1477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444500">
            <a:lnSpc>
              <a:spcPct val="90000"/>
            </a:lnSpc>
            <a:spcBef>
              <a:spcPct val="0"/>
            </a:spcBef>
            <a:spcAft>
              <a:spcPct val="35000"/>
            </a:spcAft>
            <a:buNone/>
          </a:pPr>
          <a:r>
            <a:rPr lang="en-US" sz="1000" kern="1200" dirty="0"/>
            <a:t>Management continued to make landmark mistakes (Passing on a  Pre – Email electronic letter delivery service / not investing in sky transportation / not believing Parcel Delivery would become so important), but despite this the USPS was still profitable!</a:t>
          </a:r>
        </a:p>
      </dsp:txBody>
      <dsp:txXfrm>
        <a:off x="1741329" y="3140290"/>
        <a:ext cx="1740267" cy="1477783"/>
      </dsp:txXfrm>
    </dsp:sp>
    <dsp:sp modelId="{D64A7D3A-A552-4AC8-8B1E-F8360760D5FA}">
      <dsp:nvSpPr>
        <dsp:cNvPr id="0" name=""/>
        <dsp:cNvSpPr/>
      </dsp:nvSpPr>
      <dsp:spPr>
        <a:xfrm>
          <a:off x="3237959" y="2309037"/>
          <a:ext cx="487274" cy="0"/>
        </a:xfrm>
        <a:custGeom>
          <a:avLst/>
          <a:gdLst/>
          <a:ahLst/>
          <a:cxnLst/>
          <a:rect l="0" t="0" r="0" b="0"/>
          <a:pathLst>
            <a:path>
              <a:moveTo>
                <a:pt x="0" y="0"/>
              </a:moveTo>
              <a:lnTo>
                <a:pt x="487274" y="0"/>
              </a:lnTo>
            </a:path>
          </a:pathLst>
        </a:custGeom>
        <a:noFill/>
        <a:ln w="12700" cap="rnd"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C41D81-E910-4A6B-8244-540E6E665476}">
      <dsp:nvSpPr>
        <dsp:cNvPr id="0" name=""/>
        <dsp:cNvSpPr/>
      </dsp:nvSpPr>
      <dsp:spPr>
        <a:xfrm>
          <a:off x="2611463" y="2586121"/>
          <a:ext cx="0" cy="461807"/>
        </a:xfrm>
        <a:prstGeom prst="line">
          <a:avLst/>
        </a:prstGeom>
        <a:noFill/>
        <a:ln w="9525" cap="rnd" cmpd="sng" algn="ctr">
          <a:solidFill>
            <a:schemeClr val="dk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69037F6-E6AD-49C2-BD21-FD95F4C50882}">
      <dsp:nvSpPr>
        <dsp:cNvPr id="0" name=""/>
        <dsp:cNvSpPr/>
      </dsp:nvSpPr>
      <dsp:spPr>
        <a:xfrm>
          <a:off x="3725234" y="2031952"/>
          <a:ext cx="1252992" cy="554168"/>
        </a:xfrm>
        <a:prstGeom prst="round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defRPr b="1"/>
          </a:pPr>
          <a:r>
            <a:rPr lang="en-US" sz="1100" kern="1200" dirty="0"/>
            <a:t>Government Cash Cow</a:t>
          </a:r>
        </a:p>
      </dsp:txBody>
      <dsp:txXfrm>
        <a:off x="3752286" y="2059004"/>
        <a:ext cx="1198888" cy="500064"/>
      </dsp:txXfrm>
    </dsp:sp>
    <dsp:sp modelId="{17FBBDCC-4F66-48C0-AA3A-3091B179D23C}">
      <dsp:nvSpPr>
        <dsp:cNvPr id="0" name=""/>
        <dsp:cNvSpPr/>
      </dsp:nvSpPr>
      <dsp:spPr>
        <a:xfrm>
          <a:off x="3481597" y="0"/>
          <a:ext cx="1740267" cy="1477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444500">
            <a:lnSpc>
              <a:spcPct val="90000"/>
            </a:lnSpc>
            <a:spcBef>
              <a:spcPct val="0"/>
            </a:spcBef>
            <a:spcAft>
              <a:spcPct val="35000"/>
            </a:spcAft>
            <a:buNone/>
          </a:pPr>
          <a:r>
            <a:rPr lang="en-US" sz="1000" kern="1200" dirty="0"/>
            <a:t>Congress ‘Borrowed’ from the USPS, and began seeing the Agency as a potential financial cash cow. Select Politicians and Competitors (Fed Ex, UPS, and Wall Street) began pushing to strip the USPSs profitable divisions and monopolies.</a:t>
          </a:r>
        </a:p>
      </dsp:txBody>
      <dsp:txXfrm>
        <a:off x="3481597" y="0"/>
        <a:ext cx="1740267" cy="1477783"/>
      </dsp:txXfrm>
    </dsp:sp>
    <dsp:sp modelId="{85AC1242-0280-4C68-86F5-921431390902}">
      <dsp:nvSpPr>
        <dsp:cNvPr id="0" name=""/>
        <dsp:cNvSpPr/>
      </dsp:nvSpPr>
      <dsp:spPr>
        <a:xfrm>
          <a:off x="4978227" y="2309037"/>
          <a:ext cx="487274" cy="0"/>
        </a:xfrm>
        <a:custGeom>
          <a:avLst/>
          <a:gdLst/>
          <a:ahLst/>
          <a:cxnLst/>
          <a:rect l="0" t="0" r="0" b="0"/>
          <a:pathLst>
            <a:path>
              <a:moveTo>
                <a:pt x="0" y="0"/>
              </a:moveTo>
              <a:lnTo>
                <a:pt x="487274" y="0"/>
              </a:lnTo>
            </a:path>
          </a:pathLst>
        </a:custGeom>
        <a:noFill/>
        <a:ln w="12700" cap="rnd"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1BD35B-879D-4D1E-A949-FC7F7DC64F04}">
      <dsp:nvSpPr>
        <dsp:cNvPr id="0" name=""/>
        <dsp:cNvSpPr/>
      </dsp:nvSpPr>
      <dsp:spPr>
        <a:xfrm>
          <a:off x="4351730" y="1570145"/>
          <a:ext cx="0" cy="461807"/>
        </a:xfrm>
        <a:prstGeom prst="line">
          <a:avLst/>
        </a:prstGeom>
        <a:noFill/>
        <a:ln w="9525" cap="rnd" cmpd="sng" algn="ctr">
          <a:solidFill>
            <a:schemeClr val="dk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EC27AD8-9A19-4F1F-80AF-B00274427EC4}">
      <dsp:nvSpPr>
        <dsp:cNvPr id="0" name=""/>
        <dsp:cNvSpPr/>
      </dsp:nvSpPr>
      <dsp:spPr>
        <a:xfrm>
          <a:off x="5465502" y="2031952"/>
          <a:ext cx="1252992" cy="554168"/>
        </a:xfrm>
        <a:prstGeom prst="round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defRPr b="1"/>
          </a:pPr>
          <a:r>
            <a:rPr lang="en-US" sz="1100" kern="1200" dirty="0"/>
            <a:t>Financial Crisis</a:t>
          </a:r>
        </a:p>
      </dsp:txBody>
      <dsp:txXfrm>
        <a:off x="5492554" y="2059004"/>
        <a:ext cx="1198888" cy="500064"/>
      </dsp:txXfrm>
    </dsp:sp>
    <dsp:sp modelId="{34225E21-7347-4157-A5D3-679336776606}">
      <dsp:nvSpPr>
        <dsp:cNvPr id="0" name=""/>
        <dsp:cNvSpPr/>
      </dsp:nvSpPr>
      <dsp:spPr>
        <a:xfrm>
          <a:off x="5221864" y="3140290"/>
          <a:ext cx="1740267" cy="1477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444500">
            <a:lnSpc>
              <a:spcPct val="90000"/>
            </a:lnSpc>
            <a:spcBef>
              <a:spcPct val="0"/>
            </a:spcBef>
            <a:spcAft>
              <a:spcPct val="35000"/>
            </a:spcAft>
            <a:buNone/>
          </a:pPr>
          <a:r>
            <a:rPr lang="en-US" sz="1000" kern="1200" dirty="0"/>
            <a:t>After years of Government intervention (Not allowing rate increases, prohibiting investments, borrowing from USPS accounts, </a:t>
          </a:r>
          <a:r>
            <a:rPr lang="en-US" sz="1000" kern="1200" dirty="0" err="1"/>
            <a:t>etc</a:t>
          </a:r>
          <a:r>
            <a:rPr lang="en-US" sz="1000" kern="1200" dirty="0"/>
            <a:t>) and horrible Management (Raising salaries, hiring top EAS positions, </a:t>
          </a:r>
          <a:r>
            <a:rPr lang="en-US" sz="1000" kern="1200" dirty="0" err="1"/>
            <a:t>etc</a:t>
          </a:r>
          <a:r>
            <a:rPr lang="en-US" sz="1000" kern="1200" dirty="0"/>
            <a:t>), global financial crisis put the USPS in a horrible position.</a:t>
          </a:r>
        </a:p>
      </dsp:txBody>
      <dsp:txXfrm>
        <a:off x="5221864" y="3140290"/>
        <a:ext cx="1740267" cy="1477783"/>
      </dsp:txXfrm>
    </dsp:sp>
    <dsp:sp modelId="{E1C2B981-94A5-423E-A226-FA57DECB8384}">
      <dsp:nvSpPr>
        <dsp:cNvPr id="0" name=""/>
        <dsp:cNvSpPr/>
      </dsp:nvSpPr>
      <dsp:spPr>
        <a:xfrm>
          <a:off x="6718494" y="2309037"/>
          <a:ext cx="487274" cy="0"/>
        </a:xfrm>
        <a:custGeom>
          <a:avLst/>
          <a:gdLst/>
          <a:ahLst/>
          <a:cxnLst/>
          <a:rect l="0" t="0" r="0" b="0"/>
          <a:pathLst>
            <a:path>
              <a:moveTo>
                <a:pt x="0" y="0"/>
              </a:moveTo>
              <a:lnTo>
                <a:pt x="487274" y="0"/>
              </a:lnTo>
            </a:path>
          </a:pathLst>
        </a:custGeom>
        <a:noFill/>
        <a:ln w="12700" cap="rnd"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095B1B-C9AE-4976-A886-5B3779FF05C3}">
      <dsp:nvSpPr>
        <dsp:cNvPr id="0" name=""/>
        <dsp:cNvSpPr/>
      </dsp:nvSpPr>
      <dsp:spPr>
        <a:xfrm>
          <a:off x="6091998" y="2586121"/>
          <a:ext cx="0" cy="461807"/>
        </a:xfrm>
        <a:prstGeom prst="line">
          <a:avLst/>
        </a:prstGeom>
        <a:noFill/>
        <a:ln w="9525" cap="rnd" cmpd="sng" algn="ctr">
          <a:solidFill>
            <a:schemeClr val="dk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ABFBC52-C27D-430A-B792-98448E7CC830}">
      <dsp:nvSpPr>
        <dsp:cNvPr id="0" name=""/>
        <dsp:cNvSpPr/>
      </dsp:nvSpPr>
      <dsp:spPr>
        <a:xfrm>
          <a:off x="7205769" y="2031952"/>
          <a:ext cx="1252992" cy="554168"/>
        </a:xfrm>
        <a:prstGeom prst="round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defRPr b="1"/>
          </a:pPr>
          <a:r>
            <a:rPr lang="en-US" sz="1100" kern="1200" dirty="0"/>
            <a:t>PAEA</a:t>
          </a:r>
        </a:p>
      </dsp:txBody>
      <dsp:txXfrm>
        <a:off x="7232821" y="2059004"/>
        <a:ext cx="1198888" cy="500064"/>
      </dsp:txXfrm>
    </dsp:sp>
    <dsp:sp modelId="{1AEF9195-BAA3-4824-AA04-470094AB6931}">
      <dsp:nvSpPr>
        <dsp:cNvPr id="0" name=""/>
        <dsp:cNvSpPr/>
      </dsp:nvSpPr>
      <dsp:spPr>
        <a:xfrm>
          <a:off x="6962132" y="0"/>
          <a:ext cx="1740267" cy="1477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444500">
            <a:lnSpc>
              <a:spcPct val="90000"/>
            </a:lnSpc>
            <a:spcBef>
              <a:spcPct val="0"/>
            </a:spcBef>
            <a:spcAft>
              <a:spcPct val="35000"/>
            </a:spcAft>
            <a:buNone/>
          </a:pPr>
          <a:r>
            <a:rPr lang="en-US" sz="1000" kern="1200" dirty="0"/>
            <a:t>A ‘Perfect Storm’ brewed and Anti-USPS factions prevailed in the Government. Although artificial in nature, the USPS was in trouble. The Government decided to strip away at the Public Service and handcuff it for Generations.</a:t>
          </a:r>
        </a:p>
      </dsp:txBody>
      <dsp:txXfrm>
        <a:off x="6962132" y="0"/>
        <a:ext cx="1740267" cy="1477783"/>
      </dsp:txXfrm>
    </dsp:sp>
    <dsp:sp modelId="{5C8A13CD-B7A7-4888-9E9F-5A3C1FC295FB}">
      <dsp:nvSpPr>
        <dsp:cNvPr id="0" name=""/>
        <dsp:cNvSpPr/>
      </dsp:nvSpPr>
      <dsp:spPr>
        <a:xfrm>
          <a:off x="7832265" y="1570145"/>
          <a:ext cx="0" cy="461807"/>
        </a:xfrm>
        <a:prstGeom prst="line">
          <a:avLst/>
        </a:prstGeom>
        <a:noFill/>
        <a:ln w="9525" cap="rnd" cmpd="sng" algn="ctr">
          <a:solidFill>
            <a:schemeClr val="dk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24/3/layout/BlockTimeline">
  <dgm:title val="Block Timeline"/>
  <dgm:desc val="Displays events in chronological order. Each event should have a date of name up to medium length and the option to add a description that can be medium or a bit longer in length."/>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16"/>
      <dgm:constr type="primFontSz" for="des" forName="Childtext1" val="14"/>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roundRect" r:blip="">
                        <dgm:adjLst/>
                      </dgm:shape>
                    </dgm:if>
                    <dgm:else name="Name20">
                      <dgm:shape xmlns:r="http://schemas.openxmlformats.org/officeDocument/2006/relationships" type="round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type="roundRect" r:blip="">
                        <dgm:adjLst/>
                      </dgm:shape>
                    </dgm:if>
                    <dgm:else name="Name26">
                      <dgm:shape xmlns:r="http://schemas.openxmlformats.org/officeDocument/2006/relationships" type="roundRect" r:blip="">
                        <dgm:adjLst/>
                      </dgm:shape>
                    </dgm:else>
                  </dgm:choose>
                </dgm:if>
                <dgm:else name="Name27">
                  <dgm:shape xmlns:r="http://schemas.openxmlformats.org/officeDocument/2006/relationships" type="round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5"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
            <dgm:constr type="bMarg" refType="primFontSz" fact="0"/>
          </dgm:constrLst>
          <dgm:presOf axis="ch" ptType="node"/>
          <dgm:ruleLst>
            <dgm:rule type="primFontSz" val="5"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9525"/>
                </dgm1612:spPr>
              </a:ext>
            </dgm:ext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extLst>
              <a:ext uri="{B698B0E9-8C71-41B9-8309-B3DCBF30829C}">
                <dgm1612:spPr xmlns:dgm1612="http://schemas.microsoft.com/office/drawing/2016/12/diagram">
                  <a:ln w="12700"/>
                </dgm1612:spPr>
              </a:ext>
            </dgm:extLst>
          </dgm:shape>
          <dgm:presOf/>
          <dgm:constrLst>
            <dgm:constr type="connDist"/>
            <dgm:constr type="begPad"/>
            <dgm:constr type="endPad"/>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E87165-1A7C-491C-BE12-D7B4ECC65B06}" type="datetimeFigureOut">
              <a:rPr lang="en-US" smtClean="0"/>
              <a:t>8/29/2026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5B331D-06A4-432E-8EA4-3B17F53D60F0}" type="slidenum">
              <a:rPr lang="en-US" smtClean="0"/>
              <a:t>‹#›</a:t>
            </a:fld>
            <a:endParaRPr lang="en-US"/>
          </a:p>
        </p:txBody>
      </p:sp>
    </p:spTree>
    <p:extLst>
      <p:ext uri="{BB962C8B-B14F-4D97-AF65-F5344CB8AC3E}">
        <p14:creationId xmlns:p14="http://schemas.microsoft.com/office/powerpoint/2010/main" val="1516401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a:t>
            </a:fld>
            <a:endParaRPr lang="en-US"/>
          </a:p>
        </p:txBody>
      </p:sp>
    </p:spTree>
    <p:extLst>
      <p:ext uri="{BB962C8B-B14F-4D97-AF65-F5344CB8AC3E}">
        <p14:creationId xmlns:p14="http://schemas.microsoft.com/office/powerpoint/2010/main" val="2229149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a:t>
            </a:fld>
            <a:endParaRPr lang="en-US"/>
          </a:p>
        </p:txBody>
      </p:sp>
    </p:spTree>
    <p:extLst>
      <p:ext uri="{BB962C8B-B14F-4D97-AF65-F5344CB8AC3E}">
        <p14:creationId xmlns:p14="http://schemas.microsoft.com/office/powerpoint/2010/main" val="1030638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a:t>
            </a:fld>
            <a:endParaRPr lang="en-US"/>
          </a:p>
        </p:txBody>
      </p:sp>
    </p:spTree>
    <p:extLst>
      <p:ext uri="{BB962C8B-B14F-4D97-AF65-F5344CB8AC3E}">
        <p14:creationId xmlns:p14="http://schemas.microsoft.com/office/powerpoint/2010/main" val="1769542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a:t>
            </a:fld>
            <a:endParaRPr lang="en-US"/>
          </a:p>
        </p:txBody>
      </p:sp>
    </p:spTree>
    <p:extLst>
      <p:ext uri="{BB962C8B-B14F-4D97-AF65-F5344CB8AC3E}">
        <p14:creationId xmlns:p14="http://schemas.microsoft.com/office/powerpoint/2010/main" val="4122816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a:t>
            </a:fld>
            <a:endParaRPr lang="en-US"/>
          </a:p>
        </p:txBody>
      </p:sp>
    </p:spTree>
    <p:extLst>
      <p:ext uri="{BB962C8B-B14F-4D97-AF65-F5344CB8AC3E}">
        <p14:creationId xmlns:p14="http://schemas.microsoft.com/office/powerpoint/2010/main" val="3231566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6</a:t>
            </a:fld>
            <a:endParaRPr lang="en-US"/>
          </a:p>
        </p:txBody>
      </p:sp>
    </p:spTree>
    <p:extLst>
      <p:ext uri="{BB962C8B-B14F-4D97-AF65-F5344CB8AC3E}">
        <p14:creationId xmlns:p14="http://schemas.microsoft.com/office/powerpoint/2010/main" val="1432176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7</a:t>
            </a:fld>
            <a:endParaRPr lang="en-US"/>
          </a:p>
        </p:txBody>
      </p:sp>
    </p:spTree>
    <p:extLst>
      <p:ext uri="{BB962C8B-B14F-4D97-AF65-F5344CB8AC3E}">
        <p14:creationId xmlns:p14="http://schemas.microsoft.com/office/powerpoint/2010/main" val="3155126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8</a:t>
            </a:fld>
            <a:endParaRPr lang="en-US"/>
          </a:p>
        </p:txBody>
      </p:sp>
    </p:spTree>
    <p:extLst>
      <p:ext uri="{BB962C8B-B14F-4D97-AF65-F5344CB8AC3E}">
        <p14:creationId xmlns:p14="http://schemas.microsoft.com/office/powerpoint/2010/main" val="2722383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9</a:t>
            </a:fld>
            <a:endParaRPr lang="en-US"/>
          </a:p>
        </p:txBody>
      </p:sp>
    </p:spTree>
    <p:extLst>
      <p:ext uri="{BB962C8B-B14F-4D97-AF65-F5344CB8AC3E}">
        <p14:creationId xmlns:p14="http://schemas.microsoft.com/office/powerpoint/2010/main" val="1708673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10</a:t>
            </a:fld>
            <a:endParaRPr lang="en-US"/>
          </a:p>
        </p:txBody>
      </p:sp>
    </p:spTree>
    <p:extLst>
      <p:ext uri="{BB962C8B-B14F-4D97-AF65-F5344CB8AC3E}">
        <p14:creationId xmlns:p14="http://schemas.microsoft.com/office/powerpoint/2010/main" val="3440413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11</a:t>
            </a:fld>
            <a:endParaRPr lang="en-US"/>
          </a:p>
        </p:txBody>
      </p:sp>
    </p:spTree>
    <p:extLst>
      <p:ext uri="{BB962C8B-B14F-4D97-AF65-F5344CB8AC3E}">
        <p14:creationId xmlns:p14="http://schemas.microsoft.com/office/powerpoint/2010/main" val="1459874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12</a:t>
            </a:fld>
            <a:endParaRPr lang="en-US"/>
          </a:p>
        </p:txBody>
      </p:sp>
    </p:spTree>
    <p:extLst>
      <p:ext uri="{BB962C8B-B14F-4D97-AF65-F5344CB8AC3E}">
        <p14:creationId xmlns:p14="http://schemas.microsoft.com/office/powerpoint/2010/main" val="1867694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13</a:t>
            </a:fld>
            <a:endParaRPr lang="en-US"/>
          </a:p>
        </p:txBody>
      </p:sp>
    </p:spTree>
    <p:extLst>
      <p:ext uri="{BB962C8B-B14F-4D97-AF65-F5344CB8AC3E}">
        <p14:creationId xmlns:p14="http://schemas.microsoft.com/office/powerpoint/2010/main" val="1156514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14</a:t>
            </a:fld>
            <a:endParaRPr lang="en-US"/>
          </a:p>
        </p:txBody>
      </p:sp>
    </p:spTree>
    <p:extLst>
      <p:ext uri="{BB962C8B-B14F-4D97-AF65-F5344CB8AC3E}">
        <p14:creationId xmlns:p14="http://schemas.microsoft.com/office/powerpoint/2010/main" val="4009624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15</a:t>
            </a:fld>
            <a:endParaRPr lang="en-US"/>
          </a:p>
        </p:txBody>
      </p:sp>
    </p:spTree>
    <p:extLst>
      <p:ext uri="{BB962C8B-B14F-4D97-AF65-F5344CB8AC3E}">
        <p14:creationId xmlns:p14="http://schemas.microsoft.com/office/powerpoint/2010/main" val="3275365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16</a:t>
            </a:fld>
            <a:endParaRPr lang="en-US"/>
          </a:p>
        </p:txBody>
      </p:sp>
    </p:spTree>
    <p:extLst>
      <p:ext uri="{BB962C8B-B14F-4D97-AF65-F5344CB8AC3E}">
        <p14:creationId xmlns:p14="http://schemas.microsoft.com/office/powerpoint/2010/main" val="2869878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17</a:t>
            </a:fld>
            <a:endParaRPr lang="en-US"/>
          </a:p>
        </p:txBody>
      </p:sp>
    </p:spTree>
    <p:extLst>
      <p:ext uri="{BB962C8B-B14F-4D97-AF65-F5344CB8AC3E}">
        <p14:creationId xmlns:p14="http://schemas.microsoft.com/office/powerpoint/2010/main" val="3379345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18</a:t>
            </a:fld>
            <a:endParaRPr lang="en-US"/>
          </a:p>
        </p:txBody>
      </p:sp>
    </p:spTree>
    <p:extLst>
      <p:ext uri="{BB962C8B-B14F-4D97-AF65-F5344CB8AC3E}">
        <p14:creationId xmlns:p14="http://schemas.microsoft.com/office/powerpoint/2010/main" val="1646725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19</a:t>
            </a:fld>
            <a:endParaRPr lang="en-US"/>
          </a:p>
        </p:txBody>
      </p:sp>
    </p:spTree>
    <p:extLst>
      <p:ext uri="{BB962C8B-B14F-4D97-AF65-F5344CB8AC3E}">
        <p14:creationId xmlns:p14="http://schemas.microsoft.com/office/powerpoint/2010/main" val="405900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20</a:t>
            </a:fld>
            <a:endParaRPr lang="en-US"/>
          </a:p>
        </p:txBody>
      </p:sp>
    </p:spTree>
    <p:extLst>
      <p:ext uri="{BB962C8B-B14F-4D97-AF65-F5344CB8AC3E}">
        <p14:creationId xmlns:p14="http://schemas.microsoft.com/office/powerpoint/2010/main" val="3252396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21</a:t>
            </a:fld>
            <a:endParaRPr lang="en-US"/>
          </a:p>
        </p:txBody>
      </p:sp>
    </p:spTree>
    <p:extLst>
      <p:ext uri="{BB962C8B-B14F-4D97-AF65-F5344CB8AC3E}">
        <p14:creationId xmlns:p14="http://schemas.microsoft.com/office/powerpoint/2010/main" val="3926215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22</a:t>
            </a:fld>
            <a:endParaRPr lang="en-US"/>
          </a:p>
        </p:txBody>
      </p:sp>
    </p:spTree>
    <p:extLst>
      <p:ext uri="{BB962C8B-B14F-4D97-AF65-F5344CB8AC3E}">
        <p14:creationId xmlns:p14="http://schemas.microsoft.com/office/powerpoint/2010/main" val="4170417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23</a:t>
            </a:fld>
            <a:endParaRPr lang="en-US"/>
          </a:p>
        </p:txBody>
      </p:sp>
    </p:spTree>
    <p:extLst>
      <p:ext uri="{BB962C8B-B14F-4D97-AF65-F5344CB8AC3E}">
        <p14:creationId xmlns:p14="http://schemas.microsoft.com/office/powerpoint/2010/main" val="837139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24</a:t>
            </a:fld>
            <a:endParaRPr lang="en-US"/>
          </a:p>
        </p:txBody>
      </p:sp>
    </p:spTree>
    <p:extLst>
      <p:ext uri="{BB962C8B-B14F-4D97-AF65-F5344CB8AC3E}">
        <p14:creationId xmlns:p14="http://schemas.microsoft.com/office/powerpoint/2010/main" val="3076359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25</a:t>
            </a:fld>
            <a:endParaRPr lang="en-US"/>
          </a:p>
        </p:txBody>
      </p:sp>
    </p:spTree>
    <p:extLst>
      <p:ext uri="{BB962C8B-B14F-4D97-AF65-F5344CB8AC3E}">
        <p14:creationId xmlns:p14="http://schemas.microsoft.com/office/powerpoint/2010/main" val="1738936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26</a:t>
            </a:fld>
            <a:endParaRPr lang="en-US"/>
          </a:p>
        </p:txBody>
      </p:sp>
    </p:spTree>
    <p:extLst>
      <p:ext uri="{BB962C8B-B14F-4D97-AF65-F5344CB8AC3E}">
        <p14:creationId xmlns:p14="http://schemas.microsoft.com/office/powerpoint/2010/main" val="2367476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27</a:t>
            </a:fld>
            <a:endParaRPr lang="en-US"/>
          </a:p>
        </p:txBody>
      </p:sp>
    </p:spTree>
    <p:extLst>
      <p:ext uri="{BB962C8B-B14F-4D97-AF65-F5344CB8AC3E}">
        <p14:creationId xmlns:p14="http://schemas.microsoft.com/office/powerpoint/2010/main" val="32214029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28</a:t>
            </a:fld>
            <a:endParaRPr lang="en-US"/>
          </a:p>
        </p:txBody>
      </p:sp>
    </p:spTree>
    <p:extLst>
      <p:ext uri="{BB962C8B-B14F-4D97-AF65-F5344CB8AC3E}">
        <p14:creationId xmlns:p14="http://schemas.microsoft.com/office/powerpoint/2010/main" val="639252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29</a:t>
            </a:fld>
            <a:endParaRPr lang="en-US"/>
          </a:p>
        </p:txBody>
      </p:sp>
    </p:spTree>
    <p:extLst>
      <p:ext uri="{BB962C8B-B14F-4D97-AF65-F5344CB8AC3E}">
        <p14:creationId xmlns:p14="http://schemas.microsoft.com/office/powerpoint/2010/main" val="33032391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30</a:t>
            </a:fld>
            <a:endParaRPr lang="en-US"/>
          </a:p>
        </p:txBody>
      </p:sp>
    </p:spTree>
    <p:extLst>
      <p:ext uri="{BB962C8B-B14F-4D97-AF65-F5344CB8AC3E}">
        <p14:creationId xmlns:p14="http://schemas.microsoft.com/office/powerpoint/2010/main" val="32574971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31</a:t>
            </a:fld>
            <a:endParaRPr lang="en-US"/>
          </a:p>
        </p:txBody>
      </p:sp>
    </p:spTree>
    <p:extLst>
      <p:ext uri="{BB962C8B-B14F-4D97-AF65-F5344CB8AC3E}">
        <p14:creationId xmlns:p14="http://schemas.microsoft.com/office/powerpoint/2010/main" val="37479692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32</a:t>
            </a:fld>
            <a:endParaRPr lang="en-US"/>
          </a:p>
        </p:txBody>
      </p:sp>
    </p:spTree>
    <p:extLst>
      <p:ext uri="{BB962C8B-B14F-4D97-AF65-F5344CB8AC3E}">
        <p14:creationId xmlns:p14="http://schemas.microsoft.com/office/powerpoint/2010/main" val="33229353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33</a:t>
            </a:fld>
            <a:endParaRPr lang="en-US"/>
          </a:p>
        </p:txBody>
      </p:sp>
    </p:spTree>
    <p:extLst>
      <p:ext uri="{BB962C8B-B14F-4D97-AF65-F5344CB8AC3E}">
        <p14:creationId xmlns:p14="http://schemas.microsoft.com/office/powerpoint/2010/main" val="2139380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34</a:t>
            </a:fld>
            <a:endParaRPr lang="en-US"/>
          </a:p>
        </p:txBody>
      </p:sp>
    </p:spTree>
    <p:extLst>
      <p:ext uri="{BB962C8B-B14F-4D97-AF65-F5344CB8AC3E}">
        <p14:creationId xmlns:p14="http://schemas.microsoft.com/office/powerpoint/2010/main" val="8753264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35</a:t>
            </a:fld>
            <a:endParaRPr lang="en-US"/>
          </a:p>
        </p:txBody>
      </p:sp>
    </p:spTree>
    <p:extLst>
      <p:ext uri="{BB962C8B-B14F-4D97-AF65-F5344CB8AC3E}">
        <p14:creationId xmlns:p14="http://schemas.microsoft.com/office/powerpoint/2010/main" val="16815578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36</a:t>
            </a:fld>
            <a:endParaRPr lang="en-US"/>
          </a:p>
        </p:txBody>
      </p:sp>
    </p:spTree>
    <p:extLst>
      <p:ext uri="{BB962C8B-B14F-4D97-AF65-F5344CB8AC3E}">
        <p14:creationId xmlns:p14="http://schemas.microsoft.com/office/powerpoint/2010/main" val="392266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37</a:t>
            </a:fld>
            <a:endParaRPr lang="en-US"/>
          </a:p>
        </p:txBody>
      </p:sp>
    </p:spTree>
    <p:extLst>
      <p:ext uri="{BB962C8B-B14F-4D97-AF65-F5344CB8AC3E}">
        <p14:creationId xmlns:p14="http://schemas.microsoft.com/office/powerpoint/2010/main" val="25217521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38</a:t>
            </a:fld>
            <a:endParaRPr lang="en-US"/>
          </a:p>
        </p:txBody>
      </p:sp>
    </p:spTree>
    <p:extLst>
      <p:ext uri="{BB962C8B-B14F-4D97-AF65-F5344CB8AC3E}">
        <p14:creationId xmlns:p14="http://schemas.microsoft.com/office/powerpoint/2010/main" val="15052067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39</a:t>
            </a:fld>
            <a:endParaRPr lang="en-US"/>
          </a:p>
        </p:txBody>
      </p:sp>
    </p:spTree>
    <p:extLst>
      <p:ext uri="{BB962C8B-B14F-4D97-AF65-F5344CB8AC3E}">
        <p14:creationId xmlns:p14="http://schemas.microsoft.com/office/powerpoint/2010/main" val="28302935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40</a:t>
            </a:fld>
            <a:endParaRPr lang="en-US"/>
          </a:p>
        </p:txBody>
      </p:sp>
    </p:spTree>
    <p:extLst>
      <p:ext uri="{BB962C8B-B14F-4D97-AF65-F5344CB8AC3E}">
        <p14:creationId xmlns:p14="http://schemas.microsoft.com/office/powerpoint/2010/main" val="30024811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41</a:t>
            </a:fld>
            <a:endParaRPr lang="en-US"/>
          </a:p>
        </p:txBody>
      </p:sp>
    </p:spTree>
    <p:extLst>
      <p:ext uri="{BB962C8B-B14F-4D97-AF65-F5344CB8AC3E}">
        <p14:creationId xmlns:p14="http://schemas.microsoft.com/office/powerpoint/2010/main" val="15643574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42</a:t>
            </a:fld>
            <a:endParaRPr lang="en-US"/>
          </a:p>
        </p:txBody>
      </p:sp>
    </p:spTree>
    <p:extLst>
      <p:ext uri="{BB962C8B-B14F-4D97-AF65-F5344CB8AC3E}">
        <p14:creationId xmlns:p14="http://schemas.microsoft.com/office/powerpoint/2010/main" val="23463288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43</a:t>
            </a:fld>
            <a:endParaRPr lang="en-US"/>
          </a:p>
        </p:txBody>
      </p:sp>
    </p:spTree>
    <p:extLst>
      <p:ext uri="{BB962C8B-B14F-4D97-AF65-F5344CB8AC3E}">
        <p14:creationId xmlns:p14="http://schemas.microsoft.com/office/powerpoint/2010/main" val="12283344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44</a:t>
            </a:fld>
            <a:endParaRPr lang="en-US"/>
          </a:p>
        </p:txBody>
      </p:sp>
    </p:spTree>
    <p:extLst>
      <p:ext uri="{BB962C8B-B14F-4D97-AF65-F5344CB8AC3E}">
        <p14:creationId xmlns:p14="http://schemas.microsoft.com/office/powerpoint/2010/main" val="7650262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45</a:t>
            </a:fld>
            <a:endParaRPr lang="en-US"/>
          </a:p>
        </p:txBody>
      </p:sp>
    </p:spTree>
    <p:extLst>
      <p:ext uri="{BB962C8B-B14F-4D97-AF65-F5344CB8AC3E}">
        <p14:creationId xmlns:p14="http://schemas.microsoft.com/office/powerpoint/2010/main" val="1913437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46</a:t>
            </a:fld>
            <a:endParaRPr lang="en-US"/>
          </a:p>
        </p:txBody>
      </p:sp>
    </p:spTree>
    <p:extLst>
      <p:ext uri="{BB962C8B-B14F-4D97-AF65-F5344CB8AC3E}">
        <p14:creationId xmlns:p14="http://schemas.microsoft.com/office/powerpoint/2010/main" val="32992663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47</a:t>
            </a:fld>
            <a:endParaRPr lang="en-US"/>
          </a:p>
        </p:txBody>
      </p:sp>
    </p:spTree>
    <p:extLst>
      <p:ext uri="{BB962C8B-B14F-4D97-AF65-F5344CB8AC3E}">
        <p14:creationId xmlns:p14="http://schemas.microsoft.com/office/powerpoint/2010/main" val="7431483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48</a:t>
            </a:fld>
            <a:endParaRPr lang="en-US"/>
          </a:p>
        </p:txBody>
      </p:sp>
    </p:spTree>
    <p:extLst>
      <p:ext uri="{BB962C8B-B14F-4D97-AF65-F5344CB8AC3E}">
        <p14:creationId xmlns:p14="http://schemas.microsoft.com/office/powerpoint/2010/main" val="24430645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49</a:t>
            </a:fld>
            <a:endParaRPr lang="en-US"/>
          </a:p>
        </p:txBody>
      </p:sp>
    </p:spTree>
    <p:extLst>
      <p:ext uri="{BB962C8B-B14F-4D97-AF65-F5344CB8AC3E}">
        <p14:creationId xmlns:p14="http://schemas.microsoft.com/office/powerpoint/2010/main" val="29098814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50</a:t>
            </a:fld>
            <a:endParaRPr lang="en-US"/>
          </a:p>
        </p:txBody>
      </p:sp>
    </p:spTree>
    <p:extLst>
      <p:ext uri="{BB962C8B-B14F-4D97-AF65-F5344CB8AC3E}">
        <p14:creationId xmlns:p14="http://schemas.microsoft.com/office/powerpoint/2010/main" val="22263890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51</a:t>
            </a:fld>
            <a:endParaRPr lang="en-US"/>
          </a:p>
        </p:txBody>
      </p:sp>
    </p:spTree>
    <p:extLst>
      <p:ext uri="{BB962C8B-B14F-4D97-AF65-F5344CB8AC3E}">
        <p14:creationId xmlns:p14="http://schemas.microsoft.com/office/powerpoint/2010/main" val="27184078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52</a:t>
            </a:fld>
            <a:endParaRPr lang="en-US"/>
          </a:p>
        </p:txBody>
      </p:sp>
    </p:spTree>
    <p:extLst>
      <p:ext uri="{BB962C8B-B14F-4D97-AF65-F5344CB8AC3E}">
        <p14:creationId xmlns:p14="http://schemas.microsoft.com/office/powerpoint/2010/main" val="26411446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53</a:t>
            </a:fld>
            <a:endParaRPr lang="en-US"/>
          </a:p>
        </p:txBody>
      </p:sp>
    </p:spTree>
    <p:extLst>
      <p:ext uri="{BB962C8B-B14F-4D97-AF65-F5344CB8AC3E}">
        <p14:creationId xmlns:p14="http://schemas.microsoft.com/office/powerpoint/2010/main" val="25422904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54</a:t>
            </a:fld>
            <a:endParaRPr lang="en-US"/>
          </a:p>
        </p:txBody>
      </p:sp>
    </p:spTree>
    <p:extLst>
      <p:ext uri="{BB962C8B-B14F-4D97-AF65-F5344CB8AC3E}">
        <p14:creationId xmlns:p14="http://schemas.microsoft.com/office/powerpoint/2010/main" val="38218334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55</a:t>
            </a:fld>
            <a:endParaRPr lang="en-US"/>
          </a:p>
        </p:txBody>
      </p:sp>
    </p:spTree>
    <p:extLst>
      <p:ext uri="{BB962C8B-B14F-4D97-AF65-F5344CB8AC3E}">
        <p14:creationId xmlns:p14="http://schemas.microsoft.com/office/powerpoint/2010/main" val="308668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56</a:t>
            </a:fld>
            <a:endParaRPr lang="en-US"/>
          </a:p>
        </p:txBody>
      </p:sp>
    </p:spTree>
    <p:extLst>
      <p:ext uri="{BB962C8B-B14F-4D97-AF65-F5344CB8AC3E}">
        <p14:creationId xmlns:p14="http://schemas.microsoft.com/office/powerpoint/2010/main" val="170503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57</a:t>
            </a:fld>
            <a:endParaRPr lang="en-US"/>
          </a:p>
        </p:txBody>
      </p:sp>
    </p:spTree>
    <p:extLst>
      <p:ext uri="{BB962C8B-B14F-4D97-AF65-F5344CB8AC3E}">
        <p14:creationId xmlns:p14="http://schemas.microsoft.com/office/powerpoint/2010/main" val="6418538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58</a:t>
            </a:fld>
            <a:endParaRPr lang="en-US"/>
          </a:p>
        </p:txBody>
      </p:sp>
    </p:spTree>
    <p:extLst>
      <p:ext uri="{BB962C8B-B14F-4D97-AF65-F5344CB8AC3E}">
        <p14:creationId xmlns:p14="http://schemas.microsoft.com/office/powerpoint/2010/main" val="33510661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59</a:t>
            </a:fld>
            <a:endParaRPr lang="en-US"/>
          </a:p>
        </p:txBody>
      </p:sp>
    </p:spTree>
    <p:extLst>
      <p:ext uri="{BB962C8B-B14F-4D97-AF65-F5344CB8AC3E}">
        <p14:creationId xmlns:p14="http://schemas.microsoft.com/office/powerpoint/2010/main" val="32344124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60</a:t>
            </a:fld>
            <a:endParaRPr lang="en-US"/>
          </a:p>
        </p:txBody>
      </p:sp>
    </p:spTree>
    <p:extLst>
      <p:ext uri="{BB962C8B-B14F-4D97-AF65-F5344CB8AC3E}">
        <p14:creationId xmlns:p14="http://schemas.microsoft.com/office/powerpoint/2010/main" val="3189021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61</a:t>
            </a:fld>
            <a:endParaRPr lang="en-US"/>
          </a:p>
        </p:txBody>
      </p:sp>
    </p:spTree>
    <p:extLst>
      <p:ext uri="{BB962C8B-B14F-4D97-AF65-F5344CB8AC3E}">
        <p14:creationId xmlns:p14="http://schemas.microsoft.com/office/powerpoint/2010/main" val="11347932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62</a:t>
            </a:fld>
            <a:endParaRPr lang="en-US"/>
          </a:p>
        </p:txBody>
      </p:sp>
    </p:spTree>
    <p:extLst>
      <p:ext uri="{BB962C8B-B14F-4D97-AF65-F5344CB8AC3E}">
        <p14:creationId xmlns:p14="http://schemas.microsoft.com/office/powerpoint/2010/main" val="38665457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63</a:t>
            </a:fld>
            <a:endParaRPr lang="en-US"/>
          </a:p>
        </p:txBody>
      </p:sp>
    </p:spTree>
    <p:extLst>
      <p:ext uri="{BB962C8B-B14F-4D97-AF65-F5344CB8AC3E}">
        <p14:creationId xmlns:p14="http://schemas.microsoft.com/office/powerpoint/2010/main" val="11990426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64</a:t>
            </a:fld>
            <a:endParaRPr lang="en-US"/>
          </a:p>
        </p:txBody>
      </p:sp>
    </p:spTree>
    <p:extLst>
      <p:ext uri="{BB962C8B-B14F-4D97-AF65-F5344CB8AC3E}">
        <p14:creationId xmlns:p14="http://schemas.microsoft.com/office/powerpoint/2010/main" val="22470199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65</a:t>
            </a:fld>
            <a:endParaRPr lang="en-US"/>
          </a:p>
        </p:txBody>
      </p:sp>
    </p:spTree>
    <p:extLst>
      <p:ext uri="{BB962C8B-B14F-4D97-AF65-F5344CB8AC3E}">
        <p14:creationId xmlns:p14="http://schemas.microsoft.com/office/powerpoint/2010/main" val="39729217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66</a:t>
            </a:fld>
            <a:endParaRPr lang="en-US"/>
          </a:p>
        </p:txBody>
      </p:sp>
    </p:spTree>
    <p:extLst>
      <p:ext uri="{BB962C8B-B14F-4D97-AF65-F5344CB8AC3E}">
        <p14:creationId xmlns:p14="http://schemas.microsoft.com/office/powerpoint/2010/main" val="38171849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5B331D-06A4-432E-8EA4-3B17F53D60F0}" type="slidenum">
              <a:rPr lang="en-US" smtClean="0"/>
              <a:t>67</a:t>
            </a:fld>
            <a:endParaRPr lang="en-US"/>
          </a:p>
        </p:txBody>
      </p:sp>
    </p:spTree>
    <p:extLst>
      <p:ext uri="{BB962C8B-B14F-4D97-AF65-F5344CB8AC3E}">
        <p14:creationId xmlns:p14="http://schemas.microsoft.com/office/powerpoint/2010/main" val="3915609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2007854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178126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1432576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8D562F-DAC2-4B14-BB43-290536DA81A1}"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968272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8D562F-DAC2-4B14-BB43-290536DA81A1}" type="datetimeFigureOut">
              <a:rPr lang="en-US" smtClean="0"/>
              <a:t>8/29/2026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44091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8D562F-DAC2-4B14-BB43-290536DA81A1}" type="datetimeFigureOut">
              <a:rPr lang="en-US" smtClean="0"/>
              <a:t>8/29/2026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2417725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8D562F-DAC2-4B14-BB43-290536DA81A1}" type="datetimeFigureOut">
              <a:rPr lang="en-US" smtClean="0"/>
              <a:t>8/29/2026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1658846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8D562F-DAC2-4B14-BB43-290536DA81A1}"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3035937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27FC9-7ADD-4FA2-B3D0-07607B2BB64A}" type="slidenum">
              <a:rPr lang="en-US" smtClean="0"/>
              <a:t>‹#›</a:t>
            </a:fld>
            <a:endParaRPr lang="en-US"/>
          </a:p>
        </p:txBody>
      </p:sp>
      <p:sp>
        <p:nvSpPr>
          <p:cNvPr id="5" name="Date Placeholder 4"/>
          <p:cNvSpPr>
            <a:spLocks noGrp="1"/>
          </p:cNvSpPr>
          <p:nvPr>
            <p:ph type="dt" sz="half" idx="10"/>
          </p:nvPr>
        </p:nvSpPr>
        <p:spPr/>
        <p:txBody>
          <a:bodyPr/>
          <a:lstStyle/>
          <a:p>
            <a:fld id="{C18D562F-DAC2-4B14-BB43-290536DA81A1}" type="datetimeFigureOut">
              <a:rPr lang="en-US" smtClean="0"/>
              <a:t>8/29/2026</a:t>
            </a:fld>
            <a:endParaRPr lang="en-US"/>
          </a:p>
        </p:txBody>
      </p:sp>
    </p:spTree>
    <p:extLst>
      <p:ext uri="{BB962C8B-B14F-4D97-AF65-F5344CB8AC3E}">
        <p14:creationId xmlns:p14="http://schemas.microsoft.com/office/powerpoint/2010/main" val="3400897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4202908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36873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2141104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28702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3185257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613584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D562F-DAC2-4B14-BB43-290536DA81A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27FC9-7ADD-4FA2-B3D0-07607B2BB64A}" type="slidenum">
              <a:rPr lang="en-US" smtClean="0"/>
              <a:t>‹#›</a:t>
            </a:fld>
            <a:endParaRPr lang="en-US"/>
          </a:p>
        </p:txBody>
      </p:sp>
    </p:spTree>
    <p:extLst>
      <p:ext uri="{BB962C8B-B14F-4D97-AF65-F5344CB8AC3E}">
        <p14:creationId xmlns:p14="http://schemas.microsoft.com/office/powerpoint/2010/main" val="1118039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8D562F-DAC2-4B14-BB43-290536DA81A1}" type="datetimeFigureOut">
              <a:rPr lang="en-US" smtClean="0"/>
              <a:t>8/29/2026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A827FC9-7ADD-4FA2-B3D0-07607B2BB64A}" type="slidenum">
              <a:rPr lang="en-US" smtClean="0"/>
              <a:t>‹#›</a:t>
            </a:fld>
            <a:endParaRPr lang="en-US"/>
          </a:p>
        </p:txBody>
      </p:sp>
    </p:spTree>
    <p:extLst>
      <p:ext uri="{BB962C8B-B14F-4D97-AF65-F5344CB8AC3E}">
        <p14:creationId xmlns:p14="http://schemas.microsoft.com/office/powerpoint/2010/main" val="260488854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thelawdictionary.org/"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s://dictionary.cambridge.org/us/" TargetMode="External"/><Relationship Id="rId4" Type="http://schemas.openxmlformats.org/officeDocument/2006/relationships/hyperlink" Target="https://www.merriam-webster.com/"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DE929-3EC3-58F3-C77D-107A7874821C}"/>
              </a:ext>
            </a:extLst>
          </p:cNvPr>
          <p:cNvSpPr>
            <a:spLocks noGrp="1"/>
          </p:cNvSpPr>
          <p:nvPr>
            <p:ph type="ctrTitle"/>
          </p:nvPr>
        </p:nvSpPr>
        <p:spPr/>
        <p:txBody>
          <a:bodyPr/>
          <a:lstStyle/>
          <a:p>
            <a:r>
              <a:rPr lang="en-US" dirty="0"/>
              <a:t>SMALL OFFICE</a:t>
            </a:r>
          </a:p>
        </p:txBody>
      </p:sp>
      <p:sp>
        <p:nvSpPr>
          <p:cNvPr id="3" name="Subtitle 2">
            <a:extLst>
              <a:ext uri="{FF2B5EF4-FFF2-40B4-BE49-F238E27FC236}">
                <a16:creationId xmlns:a16="http://schemas.microsoft.com/office/drawing/2014/main" id="{DAAF67D1-9C0E-E9E1-075B-30215CDBE67A}"/>
              </a:ext>
            </a:extLst>
          </p:cNvPr>
          <p:cNvSpPr>
            <a:spLocks noGrp="1"/>
          </p:cNvSpPr>
          <p:nvPr>
            <p:ph type="subTitle" idx="1"/>
          </p:nvPr>
        </p:nvSpPr>
        <p:spPr/>
        <p:txBody>
          <a:bodyPr/>
          <a:lstStyle/>
          <a:p>
            <a:r>
              <a:rPr lang="en-US" dirty="0"/>
              <a:t>The MPWU Guide to MAL’s &amp; Local Post Offices for State Officers</a:t>
            </a:r>
          </a:p>
          <a:p>
            <a:r>
              <a:rPr lang="en-US" dirty="0"/>
              <a:t>By Eric Chornoby, Director of Research &amp; Education</a:t>
            </a:r>
          </a:p>
        </p:txBody>
      </p:sp>
    </p:spTree>
    <p:extLst>
      <p:ext uri="{BB962C8B-B14F-4D97-AF65-F5344CB8AC3E}">
        <p14:creationId xmlns:p14="http://schemas.microsoft.com/office/powerpoint/2010/main" val="1557308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1FAF09-057B-92F9-6827-60F8CD5E7F67}"/>
              </a:ext>
            </a:extLst>
          </p:cNvPr>
          <p:cNvSpPr>
            <a:spLocks noGrp="1"/>
          </p:cNvSpPr>
          <p:nvPr>
            <p:ph type="title"/>
          </p:nvPr>
        </p:nvSpPr>
        <p:spPr/>
        <p:txBody>
          <a:bodyPr/>
          <a:lstStyle/>
          <a:p>
            <a:r>
              <a:rPr lang="en-US" dirty="0"/>
              <a:t>Introduction </a:t>
            </a:r>
          </a:p>
        </p:txBody>
      </p:sp>
      <p:sp>
        <p:nvSpPr>
          <p:cNvPr id="5" name="Content Placeholder 4">
            <a:extLst>
              <a:ext uri="{FF2B5EF4-FFF2-40B4-BE49-F238E27FC236}">
                <a16:creationId xmlns:a16="http://schemas.microsoft.com/office/drawing/2014/main" id="{8E1C04AE-EC7E-C1A5-B132-D100ABFC2710}"/>
              </a:ext>
            </a:extLst>
          </p:cNvPr>
          <p:cNvSpPr>
            <a:spLocks noGrp="1"/>
          </p:cNvSpPr>
          <p:nvPr>
            <p:ph idx="1"/>
          </p:nvPr>
        </p:nvSpPr>
        <p:spPr/>
        <p:txBody>
          <a:bodyPr>
            <a:normAutofit/>
          </a:bodyPr>
          <a:lstStyle/>
          <a:p>
            <a:r>
              <a:rPr lang="en-US" dirty="0"/>
              <a:t>An Improvement on Old Training</a:t>
            </a:r>
          </a:p>
          <a:p>
            <a:r>
              <a:rPr lang="en-US" dirty="0"/>
              <a:t>About the Trainer</a:t>
            </a:r>
          </a:p>
          <a:p>
            <a:r>
              <a:rPr lang="en-US" dirty="0"/>
              <a:t>How to Use this Training (Participate, Ask Question, and Use the Resource!)</a:t>
            </a:r>
          </a:p>
          <a:p>
            <a:r>
              <a:rPr lang="en-US" b="1" dirty="0"/>
              <a:t>Overarching Concepts</a:t>
            </a:r>
            <a:r>
              <a:rPr lang="en-US" dirty="0"/>
              <a:t>:</a:t>
            </a:r>
          </a:p>
          <a:p>
            <a:pPr>
              <a:buFont typeface="+mj-lt"/>
              <a:buAutoNum type="arabicPeriod"/>
            </a:pPr>
            <a:r>
              <a:rPr lang="en-US" dirty="0"/>
              <a:t>New Information </a:t>
            </a:r>
          </a:p>
          <a:p>
            <a:pPr>
              <a:buFont typeface="+mj-lt"/>
              <a:buAutoNum type="arabicPeriod"/>
            </a:pPr>
            <a:r>
              <a:rPr lang="en-US" dirty="0"/>
              <a:t>Mindset in a Small Office</a:t>
            </a:r>
          </a:p>
          <a:p>
            <a:pPr>
              <a:buFont typeface="+mj-lt"/>
              <a:buAutoNum type="arabicPeriod"/>
            </a:pPr>
            <a:r>
              <a:rPr lang="en-US" dirty="0"/>
              <a:t>How the MPWU Works</a:t>
            </a:r>
          </a:p>
          <a:p>
            <a:pPr>
              <a:buFont typeface="+mj-lt"/>
              <a:buAutoNum type="arabicPeriod"/>
            </a:pPr>
            <a:r>
              <a:rPr lang="en-US" dirty="0"/>
              <a:t>Officer Responsibilities </a:t>
            </a:r>
          </a:p>
          <a:p>
            <a:endParaRPr lang="en-US" dirty="0"/>
          </a:p>
        </p:txBody>
      </p:sp>
    </p:spTree>
    <p:extLst>
      <p:ext uri="{BB962C8B-B14F-4D97-AF65-F5344CB8AC3E}">
        <p14:creationId xmlns:p14="http://schemas.microsoft.com/office/powerpoint/2010/main" val="872406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46C64-90E4-AD59-C3F5-FD2E196E088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644A1D-FCD6-FA6D-86AD-FD886D56DE08}"/>
              </a:ext>
            </a:extLst>
          </p:cNvPr>
          <p:cNvSpPr>
            <a:spLocks noGrp="1"/>
          </p:cNvSpPr>
          <p:nvPr>
            <p:ph type="title"/>
          </p:nvPr>
        </p:nvSpPr>
        <p:spPr/>
        <p:txBody>
          <a:bodyPr/>
          <a:lstStyle/>
          <a:p>
            <a:r>
              <a:rPr lang="en-US" dirty="0"/>
              <a:t>Training Specifics</a:t>
            </a:r>
          </a:p>
        </p:txBody>
      </p:sp>
      <p:sp>
        <p:nvSpPr>
          <p:cNvPr id="5" name="Content Placeholder 4">
            <a:extLst>
              <a:ext uri="{FF2B5EF4-FFF2-40B4-BE49-F238E27FC236}">
                <a16:creationId xmlns:a16="http://schemas.microsoft.com/office/drawing/2014/main" id="{BAE85F6F-3A5E-AAF1-A1B4-CF671425DD04}"/>
              </a:ext>
            </a:extLst>
          </p:cNvPr>
          <p:cNvSpPr>
            <a:spLocks noGrp="1"/>
          </p:cNvSpPr>
          <p:nvPr>
            <p:ph idx="1"/>
          </p:nvPr>
        </p:nvSpPr>
        <p:spPr>
          <a:xfrm>
            <a:off x="677334" y="1738059"/>
            <a:ext cx="8596668" cy="4303304"/>
          </a:xfrm>
        </p:spPr>
        <p:txBody>
          <a:bodyPr>
            <a:normAutofit lnSpcReduction="10000"/>
          </a:bodyPr>
          <a:lstStyle/>
          <a:p>
            <a:r>
              <a:rPr lang="en-US" b="1" dirty="0"/>
              <a:t>This is NOT New, Basic, or Advanced Steward Training!</a:t>
            </a:r>
          </a:p>
          <a:p>
            <a:r>
              <a:rPr lang="en-US" dirty="0"/>
              <a:t>The specific topics we will cover includes:</a:t>
            </a:r>
          </a:p>
          <a:p>
            <a:pPr>
              <a:buFont typeface="+mj-lt"/>
              <a:buAutoNum type="arabicPeriod"/>
            </a:pPr>
            <a:r>
              <a:rPr lang="en-US" dirty="0"/>
              <a:t>24 - 27 MAL LMOU</a:t>
            </a:r>
          </a:p>
          <a:p>
            <a:pPr>
              <a:buFont typeface="+mj-lt"/>
              <a:buAutoNum type="arabicPeriod"/>
            </a:pPr>
            <a:r>
              <a:rPr lang="en-US" dirty="0"/>
              <a:t>2 Hours or Less Custodial Work </a:t>
            </a:r>
          </a:p>
          <a:p>
            <a:pPr>
              <a:buFont typeface="+mj-lt"/>
              <a:buAutoNum type="arabicPeriod"/>
            </a:pPr>
            <a:r>
              <a:rPr lang="en-US" dirty="0"/>
              <a:t>1260 Reports (Plus Crossing Crafts)</a:t>
            </a:r>
          </a:p>
          <a:p>
            <a:pPr>
              <a:buFont typeface="+mj-lt"/>
              <a:buAutoNum type="arabicPeriod"/>
            </a:pPr>
            <a:r>
              <a:rPr lang="en-US" dirty="0"/>
              <a:t>Post 2024 CBA PTF Rules &amp; Travel </a:t>
            </a:r>
          </a:p>
          <a:p>
            <a:pPr>
              <a:buFont typeface="+mj-lt"/>
              <a:buAutoNum type="arabicPeriod"/>
            </a:pPr>
            <a:r>
              <a:rPr lang="en-US" dirty="0"/>
              <a:t>Basic Window Clerk Rundown </a:t>
            </a:r>
          </a:p>
          <a:p>
            <a:pPr>
              <a:buFont typeface="+mj-lt"/>
              <a:buAutoNum type="arabicPeriod"/>
            </a:pPr>
            <a:r>
              <a:rPr lang="en-US" dirty="0"/>
              <a:t>Fighting &amp; Keeping BU Work </a:t>
            </a:r>
          </a:p>
          <a:p>
            <a:pPr>
              <a:buFont typeface="+mj-lt"/>
              <a:buAutoNum type="arabicPeriod"/>
            </a:pPr>
            <a:r>
              <a:rPr lang="en-US" dirty="0"/>
              <a:t>Reality of Working in a Small Installation</a:t>
            </a:r>
          </a:p>
          <a:p>
            <a:pPr>
              <a:buFont typeface="+mj-lt"/>
              <a:buAutoNum type="arabicPeriod"/>
            </a:pPr>
            <a:r>
              <a:rPr lang="en-US" dirty="0"/>
              <a:t>Communicating with the MPWU &amp; the MPWU Structure </a:t>
            </a:r>
          </a:p>
          <a:p>
            <a:pPr>
              <a:buFont typeface="+mj-lt"/>
              <a:buAutoNum type="arabicPeriod"/>
            </a:pPr>
            <a:r>
              <a:rPr lang="en-US" dirty="0" err="1"/>
              <a:t>POStPlan</a:t>
            </a:r>
            <a:endParaRPr lang="en-US" dirty="0"/>
          </a:p>
          <a:p>
            <a:pPr>
              <a:buFont typeface="+mj-lt"/>
              <a:buAutoNum type="arabicPeriod"/>
            </a:pPr>
            <a:endParaRPr lang="en-US" dirty="0"/>
          </a:p>
          <a:p>
            <a:endParaRPr lang="en-US" dirty="0"/>
          </a:p>
        </p:txBody>
      </p:sp>
    </p:spTree>
    <p:extLst>
      <p:ext uri="{BB962C8B-B14F-4D97-AF65-F5344CB8AC3E}">
        <p14:creationId xmlns:p14="http://schemas.microsoft.com/office/powerpoint/2010/main" val="3142478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6582886-877C-4AEC-A77F-8055EB9A0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171A838D-27EA-485C-9A80-DCE624AB3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9059F313-A1BB-425E-9626-2BD43CAC64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9ABF76A-A1AE-44BB-9ECB-D55D2FE29BF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5B6D2EC4-82D3-43B8-82D6-028CB43456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520034CE-71F9-4E0F-94D8-99335CB85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1926C6C0-16F7-4CDC-B481-2D19B2F3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042CE423-CE6E-4EE9-91F2-3E40EFB40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699BB4BD-31D7-434C-A6DB-E2CF3ACF6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23D406B8-656A-4D8B-91D0-BF4202C86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83F4BFB6-D6B8-446C-8E17-3D54DCA9F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22679A-56CE-09F3-2294-9E9DD1417551}"/>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The 1</a:t>
            </a:r>
            <a:r>
              <a:rPr lang="en-US" sz="6000" baseline="30000" dirty="0">
                <a:solidFill>
                  <a:srgbClr val="FFFFFF"/>
                </a:solidFill>
              </a:rPr>
              <a:t>st</a:t>
            </a:r>
            <a:r>
              <a:rPr lang="en-US" sz="6000" dirty="0">
                <a:solidFill>
                  <a:srgbClr val="FFFFFF"/>
                </a:solidFill>
              </a:rPr>
              <a:t> Difference</a:t>
            </a:r>
            <a:br>
              <a:rPr lang="en-US" sz="6000" dirty="0">
                <a:solidFill>
                  <a:srgbClr val="FFFFFF"/>
                </a:solidFill>
              </a:rPr>
            </a:br>
            <a:r>
              <a:rPr lang="en-US" sz="3200" dirty="0">
                <a:solidFill>
                  <a:srgbClr val="FFFFFF"/>
                </a:solidFill>
              </a:rPr>
              <a:t>(MPWU vs Your Local)</a:t>
            </a:r>
          </a:p>
        </p:txBody>
      </p:sp>
      <p:sp>
        <p:nvSpPr>
          <p:cNvPr id="38" name="Isosceles Triangle 37">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25947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09F6D-644F-138A-BEA0-AA54BBB24C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954635-072F-6642-4AEC-56FF1B7BE2E4}"/>
              </a:ext>
            </a:extLst>
          </p:cNvPr>
          <p:cNvSpPr>
            <a:spLocks noGrp="1"/>
          </p:cNvSpPr>
          <p:nvPr>
            <p:ph type="title"/>
          </p:nvPr>
        </p:nvSpPr>
        <p:spPr/>
        <p:txBody>
          <a:bodyPr/>
          <a:lstStyle/>
          <a:p>
            <a:r>
              <a:rPr lang="en-US" dirty="0"/>
              <a:t>A Shift in Thinking</a:t>
            </a:r>
          </a:p>
        </p:txBody>
      </p:sp>
      <p:sp>
        <p:nvSpPr>
          <p:cNvPr id="5" name="Content Placeholder 4">
            <a:extLst>
              <a:ext uri="{FF2B5EF4-FFF2-40B4-BE49-F238E27FC236}">
                <a16:creationId xmlns:a16="http://schemas.microsoft.com/office/drawing/2014/main" id="{7FB79D49-8871-7AC3-6F22-5BF3135B8EAD}"/>
              </a:ext>
            </a:extLst>
          </p:cNvPr>
          <p:cNvSpPr>
            <a:spLocks noGrp="1"/>
          </p:cNvSpPr>
          <p:nvPr>
            <p:ph idx="1"/>
          </p:nvPr>
        </p:nvSpPr>
        <p:spPr/>
        <p:txBody>
          <a:bodyPr>
            <a:normAutofit lnSpcReduction="10000"/>
          </a:bodyPr>
          <a:lstStyle/>
          <a:p>
            <a:r>
              <a:rPr lang="en-US" sz="2400" dirty="0"/>
              <a:t>In Your Local you have Precedence (Local Settlements, Local Agreements, and Past Practice from active Representation); while in small offices you have little or NOTHING</a:t>
            </a:r>
          </a:p>
          <a:p>
            <a:r>
              <a:rPr lang="en-US" sz="2400" dirty="0"/>
              <a:t>Many of the most common situations we deal with daily are directly in our LMOU – Or Local Memorandum of Understanding </a:t>
            </a:r>
          </a:p>
          <a:p>
            <a:r>
              <a:rPr lang="en-US" sz="2400" dirty="0"/>
              <a:t>Before you can go into a Small Office, you need to FORGET what you ‘know’ from your Local + Learn the MAL LMOU! </a:t>
            </a:r>
          </a:p>
        </p:txBody>
      </p:sp>
    </p:spTree>
    <p:extLst>
      <p:ext uri="{BB962C8B-B14F-4D97-AF65-F5344CB8AC3E}">
        <p14:creationId xmlns:p14="http://schemas.microsoft.com/office/powerpoint/2010/main" val="2005842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A15EA-37EB-B73E-CB2F-F160ED5CD3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1F43FB9-AFB1-0E4D-13AD-71A6E2F74DFA}"/>
              </a:ext>
            </a:extLst>
          </p:cNvPr>
          <p:cNvSpPr>
            <a:spLocks noGrp="1"/>
          </p:cNvSpPr>
          <p:nvPr>
            <p:ph type="title"/>
          </p:nvPr>
        </p:nvSpPr>
        <p:spPr/>
        <p:txBody>
          <a:bodyPr/>
          <a:lstStyle/>
          <a:p>
            <a:r>
              <a:rPr lang="en-US" dirty="0"/>
              <a:t>Activity #1 – What is Covered?</a:t>
            </a:r>
          </a:p>
        </p:txBody>
      </p:sp>
      <p:sp>
        <p:nvSpPr>
          <p:cNvPr id="3" name="Content Placeholder 2">
            <a:extLst>
              <a:ext uri="{FF2B5EF4-FFF2-40B4-BE49-F238E27FC236}">
                <a16:creationId xmlns:a16="http://schemas.microsoft.com/office/drawing/2014/main" id="{A7DBC12E-B4D3-AA56-581A-088ED03E5676}"/>
              </a:ext>
            </a:extLst>
          </p:cNvPr>
          <p:cNvSpPr>
            <a:spLocks noGrp="1"/>
          </p:cNvSpPr>
          <p:nvPr>
            <p:ph sz="half" idx="2"/>
          </p:nvPr>
        </p:nvSpPr>
        <p:spPr>
          <a:xfrm>
            <a:off x="5089970" y="1409329"/>
            <a:ext cx="4184034" cy="4632033"/>
          </a:xfrm>
        </p:spPr>
        <p:txBody>
          <a:bodyPr>
            <a:normAutofit lnSpcReduction="10000"/>
          </a:bodyPr>
          <a:lstStyle/>
          <a:p>
            <a:r>
              <a:rPr lang="en-US" dirty="0"/>
              <a:t>Article 30 allows Locals to Negotiate up to 22 Specific Items</a:t>
            </a:r>
          </a:p>
          <a:p>
            <a:r>
              <a:rPr lang="en-US" dirty="0"/>
              <a:t>These items are “Mandatory Bargain Items” per the NLRB </a:t>
            </a:r>
          </a:p>
          <a:p>
            <a:r>
              <a:rPr lang="en-US" dirty="0"/>
              <a:t>The MAL (Member at Large) LMOU only covers 12 “Items” </a:t>
            </a:r>
          </a:p>
          <a:p>
            <a:r>
              <a:rPr lang="en-US" b="1" dirty="0"/>
              <a:t>Activity #1 (15 Minutes): I want you to use the provided packet to: </a:t>
            </a:r>
          </a:p>
          <a:p>
            <a:pPr>
              <a:buAutoNum type="arabicPeriod"/>
            </a:pPr>
            <a:r>
              <a:rPr lang="en-US" b="1" dirty="0"/>
              <a:t>Make a list of all 22 Items covered by Article 30</a:t>
            </a:r>
          </a:p>
          <a:p>
            <a:pPr>
              <a:buAutoNum type="arabicPeriod"/>
            </a:pPr>
            <a:r>
              <a:rPr lang="en-US" b="1" dirty="0"/>
              <a:t>Make a list of all Items covered in the MAL LMOU</a:t>
            </a:r>
          </a:p>
          <a:p>
            <a:pPr>
              <a:buAutoNum type="arabicPeriod"/>
            </a:pPr>
            <a:r>
              <a:rPr lang="en-US" b="1" dirty="0"/>
              <a:t>Make a list of what is NOT covered </a:t>
            </a:r>
            <a:endParaRPr lang="en-US" dirty="0"/>
          </a:p>
        </p:txBody>
      </p:sp>
      <p:graphicFrame>
        <p:nvGraphicFramePr>
          <p:cNvPr id="7" name="Content Placeholder 6">
            <a:extLst>
              <a:ext uri="{FF2B5EF4-FFF2-40B4-BE49-F238E27FC236}">
                <a16:creationId xmlns:a16="http://schemas.microsoft.com/office/drawing/2014/main" id="{34119225-2669-A524-2AA2-FF46B3874E48}"/>
              </a:ext>
            </a:extLst>
          </p:cNvPr>
          <p:cNvGraphicFramePr>
            <a:graphicFrameLocks noGrp="1" noChangeAspect="1"/>
          </p:cNvGraphicFramePr>
          <p:nvPr>
            <p:ph sz="half" idx="1"/>
            <p:extLst>
              <p:ext uri="{D42A27DB-BD31-4B8C-83A1-F6EECF244321}">
                <p14:modId xmlns:p14="http://schemas.microsoft.com/office/powerpoint/2010/main" val="597615119"/>
              </p:ext>
            </p:extLst>
          </p:nvPr>
        </p:nvGraphicFramePr>
        <p:xfrm>
          <a:off x="579353" y="1409992"/>
          <a:ext cx="4439377" cy="4632034"/>
        </p:xfrm>
        <a:graphic>
          <a:graphicData uri="http://schemas.openxmlformats.org/presentationml/2006/ole">
            <mc:AlternateContent xmlns:mc="http://schemas.openxmlformats.org/markup-compatibility/2006">
              <mc:Choice xmlns:v="urn:schemas-microsoft-com:vml" Requires="v">
                <p:oleObj name="Acrobat Document" r:id="rId3" imgW="2514547" imgH="3886200" progId="Acrobat.Document.DC">
                  <p:embed/>
                </p:oleObj>
              </mc:Choice>
              <mc:Fallback>
                <p:oleObj name="Acrobat Document" r:id="rId3" imgW="2514547" imgH="3886200" progId="Acrobat.Document.DC">
                  <p:embed/>
                  <p:pic>
                    <p:nvPicPr>
                      <p:cNvPr id="7" name="Content Placeholder 6">
                        <a:extLst>
                          <a:ext uri="{FF2B5EF4-FFF2-40B4-BE49-F238E27FC236}">
                            <a16:creationId xmlns:a16="http://schemas.microsoft.com/office/drawing/2014/main" id="{34119225-2669-A524-2AA2-FF46B3874E48}"/>
                          </a:ext>
                        </a:extLst>
                      </p:cNvPr>
                      <p:cNvPicPr/>
                      <p:nvPr/>
                    </p:nvPicPr>
                    <p:blipFill>
                      <a:blip r:embed="rId4"/>
                      <a:stretch>
                        <a:fillRect/>
                      </a:stretch>
                    </p:blipFill>
                    <p:spPr>
                      <a:xfrm>
                        <a:off x="579353" y="1409992"/>
                        <a:ext cx="4439377" cy="4632034"/>
                      </a:xfrm>
                      <a:prstGeom prst="rect">
                        <a:avLst/>
                      </a:prstGeom>
                    </p:spPr>
                  </p:pic>
                </p:oleObj>
              </mc:Fallback>
            </mc:AlternateContent>
          </a:graphicData>
        </a:graphic>
      </p:graphicFrame>
    </p:spTree>
    <p:extLst>
      <p:ext uri="{BB962C8B-B14F-4D97-AF65-F5344CB8AC3E}">
        <p14:creationId xmlns:p14="http://schemas.microsoft.com/office/powerpoint/2010/main" val="3906472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2F82E-5E1E-6EDA-C701-2D8FECCF69C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243E4A-BA5E-0FD5-AB80-A7EC4193448E}"/>
              </a:ext>
            </a:extLst>
          </p:cNvPr>
          <p:cNvSpPr>
            <a:spLocks noGrp="1"/>
          </p:cNvSpPr>
          <p:nvPr>
            <p:ph type="title"/>
          </p:nvPr>
        </p:nvSpPr>
        <p:spPr/>
        <p:txBody>
          <a:bodyPr/>
          <a:lstStyle/>
          <a:p>
            <a:r>
              <a:rPr lang="en-US" dirty="0"/>
              <a:t>Activity #2 – Your LMOU vs MAL LMOU</a:t>
            </a:r>
          </a:p>
        </p:txBody>
      </p:sp>
      <p:sp>
        <p:nvSpPr>
          <p:cNvPr id="3" name="Content Placeholder 2">
            <a:extLst>
              <a:ext uri="{FF2B5EF4-FFF2-40B4-BE49-F238E27FC236}">
                <a16:creationId xmlns:a16="http://schemas.microsoft.com/office/drawing/2014/main" id="{B81E1332-68CC-EBE3-1FA6-9625281E66F4}"/>
              </a:ext>
            </a:extLst>
          </p:cNvPr>
          <p:cNvSpPr>
            <a:spLocks noGrp="1"/>
          </p:cNvSpPr>
          <p:nvPr>
            <p:ph sz="half" idx="2"/>
          </p:nvPr>
        </p:nvSpPr>
        <p:spPr>
          <a:xfrm>
            <a:off x="5089970" y="1930400"/>
            <a:ext cx="4184034" cy="4110962"/>
          </a:xfrm>
        </p:spPr>
        <p:txBody>
          <a:bodyPr>
            <a:normAutofit/>
          </a:bodyPr>
          <a:lstStyle/>
          <a:p>
            <a:r>
              <a:rPr lang="en-US" dirty="0"/>
              <a:t>Now you should know what can be covered vs what is covered</a:t>
            </a:r>
          </a:p>
          <a:p>
            <a:r>
              <a:rPr lang="en-US" dirty="0"/>
              <a:t>Next, we want to compare what YOUR LMOU States compared to the MAL LMOU</a:t>
            </a:r>
          </a:p>
          <a:p>
            <a:r>
              <a:rPr lang="en-US" b="1" dirty="0"/>
              <a:t>Activity #2 (15 Minutes): I want you to use your LMOU and the MAL LMOU to: </a:t>
            </a:r>
          </a:p>
          <a:p>
            <a:pPr>
              <a:buAutoNum type="arabicPeriod"/>
            </a:pPr>
            <a:r>
              <a:rPr lang="en-US" b="1" dirty="0"/>
              <a:t>Highlight the differences in ‘rules’ between the LMOU’s </a:t>
            </a:r>
          </a:p>
          <a:p>
            <a:pPr>
              <a:buAutoNum type="arabicPeriod"/>
            </a:pPr>
            <a:endParaRPr lang="en-US" dirty="0"/>
          </a:p>
        </p:txBody>
      </p:sp>
      <p:graphicFrame>
        <p:nvGraphicFramePr>
          <p:cNvPr id="6" name="Content Placeholder 5">
            <a:extLst>
              <a:ext uri="{FF2B5EF4-FFF2-40B4-BE49-F238E27FC236}">
                <a16:creationId xmlns:a16="http://schemas.microsoft.com/office/drawing/2014/main" id="{5EA7E8DA-9640-9CD1-D5A3-FB27FF134BAE}"/>
              </a:ext>
            </a:extLst>
          </p:cNvPr>
          <p:cNvGraphicFramePr>
            <a:graphicFrameLocks noGrp="1" noChangeAspect="1"/>
          </p:cNvGraphicFramePr>
          <p:nvPr>
            <p:ph sz="half" idx="1"/>
            <p:extLst>
              <p:ext uri="{D42A27DB-BD31-4B8C-83A1-F6EECF244321}">
                <p14:modId xmlns:p14="http://schemas.microsoft.com/office/powerpoint/2010/main" val="2350109371"/>
              </p:ext>
            </p:extLst>
          </p:nvPr>
        </p:nvGraphicFramePr>
        <p:xfrm>
          <a:off x="677334" y="1930400"/>
          <a:ext cx="4297001" cy="4111625"/>
        </p:xfrm>
        <a:graphic>
          <a:graphicData uri="http://schemas.openxmlformats.org/presentationml/2006/ole">
            <mc:AlternateContent xmlns:mc="http://schemas.openxmlformats.org/markup-compatibility/2006">
              <mc:Choice xmlns:v="urn:schemas-microsoft-com:vml" Requires="v">
                <p:oleObj name="Acrobat Document" r:id="rId3" imgW="1943020" imgH="3086100" progId="Acrobat.Document.DC">
                  <p:embed/>
                </p:oleObj>
              </mc:Choice>
              <mc:Fallback>
                <p:oleObj name="Acrobat Document" r:id="rId3" imgW="1943020" imgH="3086100" progId="Acrobat.Document.DC">
                  <p:embed/>
                  <p:pic>
                    <p:nvPicPr>
                      <p:cNvPr id="6" name="Content Placeholder 5">
                        <a:extLst>
                          <a:ext uri="{FF2B5EF4-FFF2-40B4-BE49-F238E27FC236}">
                            <a16:creationId xmlns:a16="http://schemas.microsoft.com/office/drawing/2014/main" id="{5EA7E8DA-9640-9CD1-D5A3-FB27FF134BAE}"/>
                          </a:ext>
                        </a:extLst>
                      </p:cNvPr>
                      <p:cNvPicPr/>
                      <p:nvPr/>
                    </p:nvPicPr>
                    <p:blipFill>
                      <a:blip r:embed="rId4"/>
                      <a:stretch>
                        <a:fillRect/>
                      </a:stretch>
                    </p:blipFill>
                    <p:spPr>
                      <a:xfrm>
                        <a:off x="677334" y="1930400"/>
                        <a:ext cx="4297001" cy="4111625"/>
                      </a:xfrm>
                      <a:prstGeom prst="rect">
                        <a:avLst/>
                      </a:prstGeom>
                    </p:spPr>
                  </p:pic>
                </p:oleObj>
              </mc:Fallback>
            </mc:AlternateContent>
          </a:graphicData>
        </a:graphic>
      </p:graphicFrame>
    </p:spTree>
    <p:extLst>
      <p:ext uri="{BB962C8B-B14F-4D97-AF65-F5344CB8AC3E}">
        <p14:creationId xmlns:p14="http://schemas.microsoft.com/office/powerpoint/2010/main" val="1210695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4F82-61F0-7E32-5E56-1DBA98C23803}"/>
              </a:ext>
            </a:extLst>
          </p:cNvPr>
          <p:cNvSpPr>
            <a:spLocks noGrp="1"/>
          </p:cNvSpPr>
          <p:nvPr>
            <p:ph type="title"/>
          </p:nvPr>
        </p:nvSpPr>
        <p:spPr/>
        <p:txBody>
          <a:bodyPr/>
          <a:lstStyle/>
          <a:p>
            <a:r>
              <a:rPr lang="en-US" dirty="0"/>
              <a:t>Exercise #1 - Review – MAL LMOU Opinion</a:t>
            </a:r>
          </a:p>
        </p:txBody>
      </p:sp>
      <p:sp>
        <p:nvSpPr>
          <p:cNvPr id="4" name="Content Placeholder 3">
            <a:extLst>
              <a:ext uri="{FF2B5EF4-FFF2-40B4-BE49-F238E27FC236}">
                <a16:creationId xmlns:a16="http://schemas.microsoft.com/office/drawing/2014/main" id="{35DF3644-D9F0-32F3-4801-60E37B6AB127}"/>
              </a:ext>
            </a:extLst>
          </p:cNvPr>
          <p:cNvSpPr>
            <a:spLocks noGrp="1"/>
          </p:cNvSpPr>
          <p:nvPr>
            <p:ph idx="1"/>
          </p:nvPr>
        </p:nvSpPr>
        <p:spPr/>
        <p:txBody>
          <a:bodyPr/>
          <a:lstStyle/>
          <a:p>
            <a:r>
              <a:rPr lang="en-US" dirty="0"/>
              <a:t>After reviewing the CBA, your LMOU, and the MAL LMOU: Discuss as a group what you noticed about what can be covered, what your Local negotiated, and what the MAL LMOU covers</a:t>
            </a:r>
          </a:p>
          <a:p>
            <a:r>
              <a:rPr lang="en-US" dirty="0"/>
              <a:t>Consider the following: </a:t>
            </a:r>
          </a:p>
          <a:p>
            <a:pPr>
              <a:buFont typeface="+mj-lt"/>
              <a:buAutoNum type="arabicPeriod"/>
            </a:pPr>
            <a:r>
              <a:rPr lang="en-US" dirty="0"/>
              <a:t>Impact to employees</a:t>
            </a:r>
          </a:p>
          <a:p>
            <a:pPr>
              <a:buFont typeface="+mj-lt"/>
              <a:buAutoNum type="arabicPeriod"/>
            </a:pPr>
            <a:r>
              <a:rPr lang="en-US" dirty="0"/>
              <a:t>Further Protections </a:t>
            </a:r>
          </a:p>
          <a:p>
            <a:pPr>
              <a:buFont typeface="+mj-lt"/>
              <a:buAutoNum type="arabicPeriod"/>
            </a:pPr>
            <a:r>
              <a:rPr lang="en-US" dirty="0"/>
              <a:t>Clarity of the Language </a:t>
            </a:r>
          </a:p>
          <a:p>
            <a:r>
              <a:rPr lang="en-US" b="1" dirty="0"/>
              <a:t>Do you feel the MAL LMOU will make your job representing </a:t>
            </a:r>
            <a:r>
              <a:rPr lang="en-US" b="1"/>
              <a:t>more difficult </a:t>
            </a:r>
            <a:r>
              <a:rPr lang="en-US" b="1" dirty="0"/>
              <a:t>or less difficult? </a:t>
            </a:r>
          </a:p>
          <a:p>
            <a:r>
              <a:rPr lang="en-US" b="1" dirty="0"/>
              <a:t>What strengths does the MAL LMOU have? </a:t>
            </a:r>
          </a:p>
        </p:txBody>
      </p:sp>
    </p:spTree>
    <p:extLst>
      <p:ext uri="{BB962C8B-B14F-4D97-AF65-F5344CB8AC3E}">
        <p14:creationId xmlns:p14="http://schemas.microsoft.com/office/powerpoint/2010/main" val="216783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D53D3C1E-F3EC-56C1-1E1B-933865C80D53}"/>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DD878FAB-9AB5-723A-378F-EF5249BF34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15BF0461-072D-59F4-DF09-55F060A65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B2198FC5-5F0E-E481-682C-3B4C88913B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CF1469E-7F26-88D6-9F79-B97E2DFD3B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01D76C3C-2DBD-AC84-F10B-0204998F9D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8CFCDBA5-40E6-B23B-17FC-30E639ABAB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3A4E03B7-06D1-8794-910E-40ADEB880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47278EBA-771C-CB27-D398-D61836626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267F8ED3-C065-403F-0661-35DA3CD16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8F85A3C4-1BC1-490D-3DFB-B97CFF30E8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AE79720D-B7DC-E50A-1F43-273DC780A8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EB3B0652-6DBF-3983-A303-766AA9A2F8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36676E9-B3CA-3CE6-F87A-CD225B7F9F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F6077C4-5753-F3F3-C94A-92FC7C7977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D175BB38-E2B8-4B0E-0581-E2825E52E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668B5EC7-4E3D-07B2-FB97-36C4049681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8621C05C-7840-B2AD-F0FB-53E0F05FD2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581961B6-9D8B-2463-B676-F521B6686C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238B1006-2533-8121-19DD-5B73B8178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4C74AABF-AB44-DFEE-5E65-B01B429B64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35047A-8997-4BE6-BE8E-541D8E827F82}"/>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Small Office</a:t>
            </a:r>
            <a:br>
              <a:rPr lang="en-US" sz="6000" dirty="0">
                <a:solidFill>
                  <a:srgbClr val="FFFFFF"/>
                </a:solidFill>
              </a:rPr>
            </a:br>
            <a:r>
              <a:rPr lang="en-US" sz="3200" dirty="0">
                <a:solidFill>
                  <a:srgbClr val="FFFFFF"/>
                </a:solidFill>
              </a:rPr>
              <a:t>What exactly is a ‘Small Office?’</a:t>
            </a:r>
          </a:p>
        </p:txBody>
      </p:sp>
      <p:sp>
        <p:nvSpPr>
          <p:cNvPr id="38" name="Isosceles Triangle 37">
            <a:extLst>
              <a:ext uri="{FF2B5EF4-FFF2-40B4-BE49-F238E27FC236}">
                <a16:creationId xmlns:a16="http://schemas.microsoft.com/office/drawing/2014/main" id="{241CB1AC-6B32-F57C-C228-3FD62A874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539659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B56ED-7503-DA58-BE1E-497C601000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3FF46-7D6B-8BE0-F98A-1941B3FB40BD}"/>
              </a:ext>
            </a:extLst>
          </p:cNvPr>
          <p:cNvSpPr>
            <a:spLocks noGrp="1"/>
          </p:cNvSpPr>
          <p:nvPr>
            <p:ph type="title"/>
          </p:nvPr>
        </p:nvSpPr>
        <p:spPr/>
        <p:txBody>
          <a:bodyPr/>
          <a:lstStyle/>
          <a:p>
            <a:r>
              <a:rPr lang="en-US" dirty="0"/>
              <a:t>A Small Office</a:t>
            </a:r>
          </a:p>
        </p:txBody>
      </p:sp>
      <p:sp>
        <p:nvSpPr>
          <p:cNvPr id="3" name="Content Placeholder 2">
            <a:extLst>
              <a:ext uri="{FF2B5EF4-FFF2-40B4-BE49-F238E27FC236}">
                <a16:creationId xmlns:a16="http://schemas.microsoft.com/office/drawing/2014/main" id="{DF3B9F00-D31D-4257-7FFC-17BACD5D05E3}"/>
              </a:ext>
            </a:extLst>
          </p:cNvPr>
          <p:cNvSpPr>
            <a:spLocks noGrp="1"/>
          </p:cNvSpPr>
          <p:nvPr>
            <p:ph idx="1"/>
          </p:nvPr>
        </p:nvSpPr>
        <p:spPr/>
        <p:txBody>
          <a:bodyPr>
            <a:normAutofit/>
          </a:bodyPr>
          <a:lstStyle/>
          <a:p>
            <a:r>
              <a:rPr lang="en-US" sz="3000" dirty="0"/>
              <a:t>Before we can continue, we need to break down what exactly a “Small Office” is</a:t>
            </a:r>
          </a:p>
          <a:p>
            <a:r>
              <a:rPr lang="en-US" sz="3000" dirty="0"/>
              <a:t>For our purposes, a Small Office is any office </a:t>
            </a:r>
            <a:r>
              <a:rPr lang="en-US" sz="3000" b="1" dirty="0"/>
              <a:t>level 20 &amp; under </a:t>
            </a:r>
          </a:p>
          <a:p>
            <a:r>
              <a:rPr lang="en-US" sz="3000" dirty="0"/>
              <a:t>In the MPWU we represent MAL’s (Members at Large). These are members who do not fall under a Local Structure</a:t>
            </a:r>
          </a:p>
        </p:txBody>
      </p:sp>
    </p:spTree>
    <p:extLst>
      <p:ext uri="{BB962C8B-B14F-4D97-AF65-F5344CB8AC3E}">
        <p14:creationId xmlns:p14="http://schemas.microsoft.com/office/powerpoint/2010/main" val="167237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FC690-0DE2-BB2C-92A7-9DE970B7A1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91EFB6-9A21-A640-5EE4-EE91CADF51CB}"/>
              </a:ext>
            </a:extLst>
          </p:cNvPr>
          <p:cNvSpPr>
            <a:spLocks noGrp="1"/>
          </p:cNvSpPr>
          <p:nvPr>
            <p:ph type="title"/>
          </p:nvPr>
        </p:nvSpPr>
        <p:spPr/>
        <p:txBody>
          <a:bodyPr/>
          <a:lstStyle/>
          <a:p>
            <a:r>
              <a:rPr lang="en-US" dirty="0"/>
              <a:t>A Small Office Part 2</a:t>
            </a:r>
          </a:p>
        </p:txBody>
      </p:sp>
      <p:sp>
        <p:nvSpPr>
          <p:cNvPr id="3" name="Content Placeholder 2">
            <a:extLst>
              <a:ext uri="{FF2B5EF4-FFF2-40B4-BE49-F238E27FC236}">
                <a16:creationId xmlns:a16="http://schemas.microsoft.com/office/drawing/2014/main" id="{53821847-AD8A-58B5-7963-86EDCA1DC6A7}"/>
              </a:ext>
            </a:extLst>
          </p:cNvPr>
          <p:cNvSpPr>
            <a:spLocks noGrp="1"/>
          </p:cNvSpPr>
          <p:nvPr>
            <p:ph idx="1"/>
          </p:nvPr>
        </p:nvSpPr>
        <p:spPr/>
        <p:txBody>
          <a:bodyPr>
            <a:normAutofit lnSpcReduction="10000"/>
          </a:bodyPr>
          <a:lstStyle/>
          <a:p>
            <a:r>
              <a:rPr lang="en-US" sz="3000" dirty="0"/>
              <a:t>In Michigan, MALs are Small Offices</a:t>
            </a:r>
          </a:p>
          <a:p>
            <a:r>
              <a:rPr lang="en-US" sz="3000" dirty="0"/>
              <a:t>A MAL may not be a Small Office, but all in Michigan are</a:t>
            </a:r>
          </a:p>
          <a:p>
            <a:r>
              <a:rPr lang="en-US" sz="3000" dirty="0"/>
              <a:t>This may change in the future, and it may be different in other states</a:t>
            </a:r>
          </a:p>
          <a:p>
            <a:r>
              <a:rPr lang="en-US" sz="3000" dirty="0"/>
              <a:t>We will focus on ‘Small Offices’ because those of us from a Local tend to have little to no experience in Small Offices</a:t>
            </a:r>
          </a:p>
        </p:txBody>
      </p:sp>
    </p:spTree>
    <p:extLst>
      <p:ext uri="{BB962C8B-B14F-4D97-AF65-F5344CB8AC3E}">
        <p14:creationId xmlns:p14="http://schemas.microsoft.com/office/powerpoint/2010/main" val="1446411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E5026-39C3-E27D-565D-4A4B23D0B5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3B263-3252-3402-8E94-668B6253CBAB}"/>
              </a:ext>
            </a:extLst>
          </p:cNvPr>
          <p:cNvSpPr>
            <a:spLocks noGrp="1"/>
          </p:cNvSpPr>
          <p:nvPr>
            <p:ph type="title"/>
          </p:nvPr>
        </p:nvSpPr>
        <p:spPr/>
        <p:txBody>
          <a:bodyPr/>
          <a:lstStyle/>
          <a:p>
            <a:r>
              <a:rPr lang="en-US" dirty="0"/>
              <a:t>Large Offices</a:t>
            </a:r>
          </a:p>
        </p:txBody>
      </p:sp>
      <p:sp>
        <p:nvSpPr>
          <p:cNvPr id="3" name="Content Placeholder 2">
            <a:extLst>
              <a:ext uri="{FF2B5EF4-FFF2-40B4-BE49-F238E27FC236}">
                <a16:creationId xmlns:a16="http://schemas.microsoft.com/office/drawing/2014/main" id="{D84E051E-1490-3F80-6094-00F627035091}"/>
              </a:ext>
            </a:extLst>
          </p:cNvPr>
          <p:cNvSpPr>
            <a:spLocks noGrp="1"/>
          </p:cNvSpPr>
          <p:nvPr>
            <p:ph idx="1"/>
          </p:nvPr>
        </p:nvSpPr>
        <p:spPr/>
        <p:txBody>
          <a:bodyPr>
            <a:normAutofit fontScale="92500" lnSpcReduction="20000"/>
          </a:bodyPr>
          <a:lstStyle/>
          <a:p>
            <a:r>
              <a:rPr lang="en-US" sz="3000" dirty="0"/>
              <a:t>In the APWU we conduct ‘Small Office’ training at Conventions &amp; Conferences, but that is not the full picture</a:t>
            </a:r>
          </a:p>
          <a:p>
            <a:r>
              <a:rPr lang="en-US" sz="3000" dirty="0"/>
              <a:t>Normally, a ‘Large Office’ (Above level 20) has enough employees to create their own Local</a:t>
            </a:r>
          </a:p>
          <a:p>
            <a:r>
              <a:rPr lang="en-US" sz="3000" dirty="0"/>
              <a:t>A Large Office falls under a State Organization when they fail / dissolve </a:t>
            </a:r>
          </a:p>
          <a:p>
            <a:r>
              <a:rPr lang="en-US" sz="3000" b="1" dirty="0"/>
              <a:t>We use the terms Small and Large, but what terms does the USPS use?  </a:t>
            </a:r>
          </a:p>
        </p:txBody>
      </p:sp>
    </p:spTree>
    <p:extLst>
      <p:ext uri="{BB962C8B-B14F-4D97-AF65-F5344CB8AC3E}">
        <p14:creationId xmlns:p14="http://schemas.microsoft.com/office/powerpoint/2010/main" val="1513060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D0962-9EFD-8BDB-02F9-2523B3B72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DAE44-D155-E8FE-5633-D62F81307EFA}"/>
              </a:ext>
            </a:extLst>
          </p:cNvPr>
          <p:cNvSpPr>
            <a:spLocks noGrp="1"/>
          </p:cNvSpPr>
          <p:nvPr>
            <p:ph type="title"/>
          </p:nvPr>
        </p:nvSpPr>
        <p:spPr/>
        <p:txBody>
          <a:bodyPr/>
          <a:lstStyle/>
          <a:p>
            <a:r>
              <a:rPr lang="en-US" dirty="0"/>
              <a:t>Office Types</a:t>
            </a:r>
          </a:p>
        </p:txBody>
      </p:sp>
      <p:sp>
        <p:nvSpPr>
          <p:cNvPr id="3" name="Content Placeholder 2">
            <a:extLst>
              <a:ext uri="{FF2B5EF4-FFF2-40B4-BE49-F238E27FC236}">
                <a16:creationId xmlns:a16="http://schemas.microsoft.com/office/drawing/2014/main" id="{9EC3E83C-A84E-7D5D-E603-089EDA3D4771}"/>
              </a:ext>
            </a:extLst>
          </p:cNvPr>
          <p:cNvSpPr>
            <a:spLocks noGrp="1"/>
          </p:cNvSpPr>
          <p:nvPr>
            <p:ph idx="1"/>
          </p:nvPr>
        </p:nvSpPr>
        <p:spPr/>
        <p:txBody>
          <a:bodyPr>
            <a:normAutofit fontScale="77500" lnSpcReduction="20000"/>
          </a:bodyPr>
          <a:lstStyle/>
          <a:p>
            <a:r>
              <a:rPr lang="en-US" sz="3000" dirty="0"/>
              <a:t>Throughout the years the USPS has called different offices different names</a:t>
            </a:r>
          </a:p>
          <a:p>
            <a:r>
              <a:rPr lang="en-US" sz="3000" dirty="0"/>
              <a:t>In general, any Office with its own title Postmaster is called a “Post Office”; “Main Post Office” or “Local Post Office”</a:t>
            </a:r>
          </a:p>
          <a:p>
            <a:r>
              <a:rPr lang="en-US" sz="3000" dirty="0"/>
              <a:t>Under a Post Office, Main Post Office or Local Post Office (LPO) you have either: </a:t>
            </a:r>
          </a:p>
          <a:p>
            <a:pPr marL="514350" indent="-514350">
              <a:buAutoNum type="arabicPeriod"/>
            </a:pPr>
            <a:r>
              <a:rPr lang="en-US" sz="3000" dirty="0"/>
              <a:t>Station -&gt; Subordinate Office in same municipality as Main LPO</a:t>
            </a:r>
          </a:p>
          <a:p>
            <a:pPr marL="514350" indent="-514350">
              <a:buAutoNum type="arabicPeriod"/>
            </a:pPr>
            <a:r>
              <a:rPr lang="en-US" sz="3000" dirty="0"/>
              <a:t>Branch -&gt; Subordinate Office outside municipality as Main LPO </a:t>
            </a:r>
          </a:p>
        </p:txBody>
      </p:sp>
    </p:spTree>
    <p:extLst>
      <p:ext uri="{BB962C8B-B14F-4D97-AF65-F5344CB8AC3E}">
        <p14:creationId xmlns:p14="http://schemas.microsoft.com/office/powerpoint/2010/main" val="3034935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3DCC0-F6A6-527F-4311-5881F73AF5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C29363-CF5F-111B-0850-4B0D31257573}"/>
              </a:ext>
            </a:extLst>
          </p:cNvPr>
          <p:cNvSpPr>
            <a:spLocks noGrp="1"/>
          </p:cNvSpPr>
          <p:nvPr>
            <p:ph type="title"/>
          </p:nvPr>
        </p:nvSpPr>
        <p:spPr/>
        <p:txBody>
          <a:bodyPr/>
          <a:lstStyle/>
          <a:p>
            <a:r>
              <a:rPr lang="en-US" dirty="0"/>
              <a:t>Office Types Part 2</a:t>
            </a:r>
          </a:p>
        </p:txBody>
      </p:sp>
      <p:sp>
        <p:nvSpPr>
          <p:cNvPr id="3" name="Content Placeholder 2">
            <a:extLst>
              <a:ext uri="{FF2B5EF4-FFF2-40B4-BE49-F238E27FC236}">
                <a16:creationId xmlns:a16="http://schemas.microsoft.com/office/drawing/2014/main" id="{E252C139-86A9-F5AE-5092-A0E849BCC368}"/>
              </a:ext>
            </a:extLst>
          </p:cNvPr>
          <p:cNvSpPr>
            <a:spLocks noGrp="1"/>
          </p:cNvSpPr>
          <p:nvPr>
            <p:ph idx="1"/>
          </p:nvPr>
        </p:nvSpPr>
        <p:spPr/>
        <p:txBody>
          <a:bodyPr>
            <a:normAutofit fontScale="70000" lnSpcReduction="20000"/>
          </a:bodyPr>
          <a:lstStyle/>
          <a:p>
            <a:r>
              <a:rPr lang="en-US" sz="3000" dirty="0"/>
              <a:t>Since the 1960’s, the USPS has begun naming things “Units” which is a General term denoting station, branch, or Community Post Office — postal facilities subordinate to a Post Office</a:t>
            </a:r>
          </a:p>
          <a:p>
            <a:r>
              <a:rPr lang="en-US" sz="3000" dirty="0"/>
              <a:t>You also have CPOs or Community Post Offices, which are contract units in small communities where a LPO no longer operates</a:t>
            </a:r>
          </a:p>
          <a:p>
            <a:r>
              <a:rPr lang="en-US" sz="3000" dirty="0"/>
              <a:t>Prior to 1973, CPOs were called Rural Stations and Rural Branches</a:t>
            </a:r>
          </a:p>
          <a:p>
            <a:r>
              <a:rPr lang="en-US" sz="3000" b="1" dirty="0"/>
              <a:t>Why does this matter? The Post Office has NOT updated the titles of ALL Offices! </a:t>
            </a:r>
          </a:p>
          <a:p>
            <a:r>
              <a:rPr lang="en-US" sz="3000" b="1" dirty="0"/>
              <a:t>But Eric, what about ‘X’ Office?</a:t>
            </a:r>
          </a:p>
        </p:txBody>
      </p:sp>
    </p:spTree>
    <p:extLst>
      <p:ext uri="{BB962C8B-B14F-4D97-AF65-F5344CB8AC3E}">
        <p14:creationId xmlns:p14="http://schemas.microsoft.com/office/powerpoint/2010/main" val="492073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31660-5A30-E1C6-99C2-38C18D11B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0749E3-6B29-7FAE-3240-9044503E0326}"/>
              </a:ext>
            </a:extLst>
          </p:cNvPr>
          <p:cNvSpPr>
            <a:spLocks noGrp="1"/>
          </p:cNvSpPr>
          <p:nvPr>
            <p:ph type="title"/>
          </p:nvPr>
        </p:nvSpPr>
        <p:spPr/>
        <p:txBody>
          <a:bodyPr/>
          <a:lstStyle/>
          <a:p>
            <a:r>
              <a:rPr lang="en-US" dirty="0"/>
              <a:t>Office Types Part 3</a:t>
            </a:r>
          </a:p>
        </p:txBody>
      </p:sp>
      <p:sp>
        <p:nvSpPr>
          <p:cNvPr id="3" name="Content Placeholder 2">
            <a:extLst>
              <a:ext uri="{FF2B5EF4-FFF2-40B4-BE49-F238E27FC236}">
                <a16:creationId xmlns:a16="http://schemas.microsoft.com/office/drawing/2014/main" id="{A85E70EB-7A3A-E599-13E6-C265FA778FEC}"/>
              </a:ext>
            </a:extLst>
          </p:cNvPr>
          <p:cNvSpPr>
            <a:spLocks noGrp="1"/>
          </p:cNvSpPr>
          <p:nvPr>
            <p:ph idx="1"/>
          </p:nvPr>
        </p:nvSpPr>
        <p:spPr/>
        <p:txBody>
          <a:bodyPr>
            <a:normAutofit/>
          </a:bodyPr>
          <a:lstStyle/>
          <a:p>
            <a:r>
              <a:rPr lang="en-US" sz="3000" dirty="0"/>
              <a:t>The USPS is also inconsistent – some offices have multiple names</a:t>
            </a:r>
            <a:endParaRPr lang="en-US" sz="3000" b="1" dirty="0"/>
          </a:p>
          <a:p>
            <a:r>
              <a:rPr lang="en-US" sz="3000" dirty="0"/>
              <a:t>The USPS also has created new Office Types due to Arbitration, Negotiation &amp; Legislation</a:t>
            </a:r>
          </a:p>
          <a:p>
            <a:r>
              <a:rPr lang="en-US" sz="3000" b="1" dirty="0"/>
              <a:t>You may also have: </a:t>
            </a:r>
          </a:p>
          <a:p>
            <a:pPr marL="514350" indent="-514350">
              <a:buAutoNum type="arabicPeriod"/>
            </a:pPr>
            <a:r>
              <a:rPr lang="en-US" sz="3000" dirty="0"/>
              <a:t>Associate Office (AO) – A Unit</a:t>
            </a:r>
          </a:p>
          <a:p>
            <a:pPr marL="514350" indent="-514350">
              <a:buAutoNum type="arabicPeriod"/>
            </a:pPr>
            <a:r>
              <a:rPr lang="en-US" sz="3000" dirty="0"/>
              <a:t>Associate Post Office (APO) – A Unit</a:t>
            </a:r>
          </a:p>
        </p:txBody>
      </p:sp>
    </p:spTree>
    <p:extLst>
      <p:ext uri="{BB962C8B-B14F-4D97-AF65-F5344CB8AC3E}">
        <p14:creationId xmlns:p14="http://schemas.microsoft.com/office/powerpoint/2010/main" val="2727416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581CC-1D26-21EE-6349-C91288CF47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1D497E-9A74-625A-6279-22651BCB8BD2}"/>
              </a:ext>
            </a:extLst>
          </p:cNvPr>
          <p:cNvSpPr>
            <a:spLocks noGrp="1"/>
          </p:cNvSpPr>
          <p:nvPr>
            <p:ph type="title"/>
          </p:nvPr>
        </p:nvSpPr>
        <p:spPr/>
        <p:txBody>
          <a:bodyPr/>
          <a:lstStyle/>
          <a:p>
            <a:r>
              <a:rPr lang="en-US" dirty="0"/>
              <a:t>Office Types Part 4</a:t>
            </a:r>
          </a:p>
        </p:txBody>
      </p:sp>
      <p:sp>
        <p:nvSpPr>
          <p:cNvPr id="3" name="Content Placeholder 2">
            <a:extLst>
              <a:ext uri="{FF2B5EF4-FFF2-40B4-BE49-F238E27FC236}">
                <a16:creationId xmlns:a16="http://schemas.microsoft.com/office/drawing/2014/main" id="{F84BADBF-CA69-8734-28AB-EC310C702D26}"/>
              </a:ext>
            </a:extLst>
          </p:cNvPr>
          <p:cNvSpPr>
            <a:spLocks noGrp="1"/>
          </p:cNvSpPr>
          <p:nvPr>
            <p:ph idx="1"/>
          </p:nvPr>
        </p:nvSpPr>
        <p:spPr/>
        <p:txBody>
          <a:bodyPr>
            <a:normAutofit fontScale="92500" lnSpcReduction="20000"/>
          </a:bodyPr>
          <a:lstStyle/>
          <a:p>
            <a:r>
              <a:rPr lang="en-US" sz="3000" dirty="0"/>
              <a:t>Remotely Managed Post Office (RMPO) – A Smaller Office with No Postmaster open 2, 4 or 6 hours</a:t>
            </a:r>
          </a:p>
          <a:p>
            <a:r>
              <a:rPr lang="en-US" sz="3000" dirty="0"/>
              <a:t>Part Time Post Office (PTPO) – 6 Hour Office with a Postmaster but no large Office / Local Post Office nearby</a:t>
            </a:r>
          </a:p>
          <a:p>
            <a:r>
              <a:rPr lang="en-US" sz="3000" dirty="0"/>
              <a:t>Contract Postal Unit (CPU) – A CPO located in a 3</a:t>
            </a:r>
            <a:r>
              <a:rPr lang="en-US" sz="3000" baseline="30000" dirty="0"/>
              <a:t>rd</a:t>
            </a:r>
            <a:r>
              <a:rPr lang="en-US" sz="3000" dirty="0"/>
              <a:t> Party facility but reports to a Postmaster / LPO</a:t>
            </a:r>
          </a:p>
          <a:p>
            <a:r>
              <a:rPr lang="en-US" sz="3000" dirty="0"/>
              <a:t>Village Post Office (VPO) – A CPO with bare minimum service (Such as Stamps only) </a:t>
            </a:r>
          </a:p>
        </p:txBody>
      </p:sp>
    </p:spTree>
    <p:extLst>
      <p:ext uri="{BB962C8B-B14F-4D97-AF65-F5344CB8AC3E}">
        <p14:creationId xmlns:p14="http://schemas.microsoft.com/office/powerpoint/2010/main" val="2710803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A9FF2-4FF0-1C72-56B7-47DCB1C933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93BEAA-203A-01CF-9281-AE41CE2B704B}"/>
              </a:ext>
            </a:extLst>
          </p:cNvPr>
          <p:cNvSpPr>
            <a:spLocks noGrp="1"/>
          </p:cNvSpPr>
          <p:nvPr>
            <p:ph type="title"/>
          </p:nvPr>
        </p:nvSpPr>
        <p:spPr/>
        <p:txBody>
          <a:bodyPr/>
          <a:lstStyle/>
          <a:p>
            <a:r>
              <a:rPr lang="en-US" dirty="0"/>
              <a:t>Office Type Summary</a:t>
            </a:r>
          </a:p>
        </p:txBody>
      </p:sp>
      <p:sp>
        <p:nvSpPr>
          <p:cNvPr id="3" name="Content Placeholder 2">
            <a:extLst>
              <a:ext uri="{FF2B5EF4-FFF2-40B4-BE49-F238E27FC236}">
                <a16:creationId xmlns:a16="http://schemas.microsoft.com/office/drawing/2014/main" id="{19CE5FAC-F1BD-0A48-7CE8-5D88D1C200EE}"/>
              </a:ext>
            </a:extLst>
          </p:cNvPr>
          <p:cNvSpPr>
            <a:spLocks noGrp="1"/>
          </p:cNvSpPr>
          <p:nvPr>
            <p:ph idx="1"/>
          </p:nvPr>
        </p:nvSpPr>
        <p:spPr/>
        <p:txBody>
          <a:bodyPr>
            <a:normAutofit lnSpcReduction="10000"/>
          </a:bodyPr>
          <a:lstStyle/>
          <a:p>
            <a:r>
              <a:rPr lang="en-US" sz="3000" b="1" dirty="0"/>
              <a:t>Why does this matter? </a:t>
            </a:r>
          </a:p>
          <a:p>
            <a:r>
              <a:rPr lang="en-US" sz="3000" dirty="0"/>
              <a:t>You may represent an Office with an old name and need to determine what Contract language applies to that Office! </a:t>
            </a:r>
          </a:p>
          <a:p>
            <a:r>
              <a:rPr lang="en-US" sz="3000" b="1" dirty="0"/>
              <a:t>Why do you think the USPS has so many different names? </a:t>
            </a:r>
          </a:p>
          <a:p>
            <a:r>
              <a:rPr lang="en-US" sz="3000" dirty="0"/>
              <a:t>Expansion &amp; Legislation explains many of these differences, but the rest are due to </a:t>
            </a:r>
            <a:r>
              <a:rPr lang="en-US" sz="3000" dirty="0" err="1"/>
              <a:t>POStPlan</a:t>
            </a:r>
            <a:r>
              <a:rPr lang="en-US" sz="3000" dirty="0"/>
              <a:t>! </a:t>
            </a:r>
          </a:p>
          <a:p>
            <a:endParaRPr lang="en-US" sz="3000" dirty="0"/>
          </a:p>
        </p:txBody>
      </p:sp>
    </p:spTree>
    <p:extLst>
      <p:ext uri="{BB962C8B-B14F-4D97-AF65-F5344CB8AC3E}">
        <p14:creationId xmlns:p14="http://schemas.microsoft.com/office/powerpoint/2010/main" val="3089859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657105F-712C-9239-B0C5-C53D3E6B1795}"/>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9134B5D-E010-B31C-CD67-8327BDED33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14A2DA79-BAB7-52C2-C920-9DD298E8FA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7093CCFA-F587-8412-1A34-617AD685686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45FB066-D242-CC36-732D-5BCE18F419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9792BF6A-F1B8-F4F6-C068-91DD50B5C7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FB56F42E-9C80-2366-985E-E51837176B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B9408F97-E80E-43A0-8529-D07BD94612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4C95790E-810D-FAC3-4AAA-1B3BFD220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39D70168-301D-8488-64DD-55C247655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C143E2E8-FEB5-B06C-D4EC-C04DDBCD23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E7FD5DF5-9FBF-B5CD-19B0-2BAFFE4DB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903E7C66-4748-322C-8C16-27A94D11C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2F058F21-B019-10B3-4F93-69A4B61CB1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56E97E3-87F9-6140-F3AF-0B919BED34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F1E5BAC1-7F3A-8FFC-62B2-0B09D6286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8D8FD58C-BA6D-D39A-48AA-FF50FB998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19F4460D-3182-DC7B-06BF-88B7E84917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3BEC3DBB-CCA1-AA06-61AD-0B521C615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7D13A1AB-26AB-C412-F094-64A118936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D8D684B9-301A-66D4-74F3-82EBC01D1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6CE3E3-E5BF-57EC-4E01-9F083B08D015}"/>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err="1">
                <a:solidFill>
                  <a:srgbClr val="FFFFFF"/>
                </a:solidFill>
              </a:rPr>
              <a:t>POStPlan</a:t>
            </a:r>
            <a:br>
              <a:rPr lang="en-US" sz="6000" dirty="0">
                <a:solidFill>
                  <a:srgbClr val="FFFFFF"/>
                </a:solidFill>
              </a:rPr>
            </a:br>
            <a:r>
              <a:rPr lang="en-US" sz="3200" dirty="0">
                <a:solidFill>
                  <a:srgbClr val="FFFFFF"/>
                </a:solidFill>
              </a:rPr>
              <a:t>(Post Office Structure Plan)</a:t>
            </a:r>
          </a:p>
        </p:txBody>
      </p:sp>
      <p:sp>
        <p:nvSpPr>
          <p:cNvPr id="38" name="Isosceles Triangle 37">
            <a:extLst>
              <a:ext uri="{FF2B5EF4-FFF2-40B4-BE49-F238E27FC236}">
                <a16:creationId xmlns:a16="http://schemas.microsoft.com/office/drawing/2014/main" id="{2DB920E3-1AF9-DFD1-0151-F732DF96B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061953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2D977-8BC1-5FE3-E166-6C35341B621A}"/>
              </a:ext>
            </a:extLst>
          </p:cNvPr>
          <p:cNvSpPr>
            <a:spLocks noGrp="1"/>
          </p:cNvSpPr>
          <p:nvPr>
            <p:ph type="title"/>
          </p:nvPr>
        </p:nvSpPr>
        <p:spPr>
          <a:xfrm>
            <a:off x="677334" y="609600"/>
            <a:ext cx="8596668" cy="1320800"/>
          </a:xfrm>
        </p:spPr>
        <p:txBody>
          <a:bodyPr>
            <a:normAutofit/>
          </a:bodyPr>
          <a:lstStyle/>
          <a:p>
            <a:r>
              <a:rPr lang="en-US" dirty="0"/>
              <a:t>Pre-</a:t>
            </a:r>
            <a:r>
              <a:rPr lang="en-US" dirty="0" err="1"/>
              <a:t>POStPlan</a:t>
            </a:r>
            <a:r>
              <a:rPr lang="en-US" dirty="0"/>
              <a:t> Timeline</a:t>
            </a:r>
          </a:p>
        </p:txBody>
      </p:sp>
      <p:graphicFrame>
        <p:nvGraphicFramePr>
          <p:cNvPr id="5" name="Content Placeholder 4" descr="Basic Timeline">
            <a:extLst>
              <a:ext uri="{FF2B5EF4-FFF2-40B4-BE49-F238E27FC236}">
                <a16:creationId xmlns:a16="http://schemas.microsoft.com/office/drawing/2014/main" id="{C0F89F40-63E3-AB29-1033-1AB3C866A3BF}"/>
              </a:ext>
            </a:extLst>
          </p:cNvPr>
          <p:cNvGraphicFramePr>
            <a:graphicFrameLocks noGrp="1"/>
          </p:cNvGraphicFramePr>
          <p:nvPr>
            <p:ph idx="1"/>
            <p:extLst>
              <p:ext uri="{D42A27DB-BD31-4B8C-83A1-F6EECF244321}">
                <p14:modId xmlns:p14="http://schemas.microsoft.com/office/powerpoint/2010/main" val="2494246911"/>
              </p:ext>
              <p:ext uri="{E7BDC344-281C-4309-B0C6-D0EE65EED2A8}">
                <p202:designPr xmlns:p202="http://schemas.microsoft.com/office/powerpoint/2020/02/main">
                  <p202:designTagLst>
                    <p202:designTag name="ARCH:1:CLS" val="SmartArt"/>
                    <p202:designTag name="ARCH:1:VSVAR" val="Timeline"/>
                  </p202:designTagLst>
                </p202:designPr>
              </p:ext>
            </p:extLst>
          </p:nvPr>
        </p:nvGraphicFramePr>
        <p:xfrm>
          <a:off x="677863" y="1423952"/>
          <a:ext cx="8703462" cy="46180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3367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F7A8B-1A6F-D684-E488-B62788ABD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DBD6D6-E78A-486F-B8DD-7D3DDC968632}"/>
              </a:ext>
            </a:extLst>
          </p:cNvPr>
          <p:cNvSpPr>
            <a:spLocks noGrp="1"/>
          </p:cNvSpPr>
          <p:nvPr>
            <p:ph type="title"/>
          </p:nvPr>
        </p:nvSpPr>
        <p:spPr/>
        <p:txBody>
          <a:bodyPr/>
          <a:lstStyle/>
          <a:p>
            <a:r>
              <a:rPr lang="en-US" dirty="0"/>
              <a:t>What is </a:t>
            </a:r>
            <a:r>
              <a:rPr lang="en-US" dirty="0" err="1"/>
              <a:t>POStPlan</a:t>
            </a:r>
            <a:endParaRPr lang="en-US" dirty="0"/>
          </a:p>
        </p:txBody>
      </p:sp>
      <p:sp>
        <p:nvSpPr>
          <p:cNvPr id="3" name="Content Placeholder 2">
            <a:extLst>
              <a:ext uri="{FF2B5EF4-FFF2-40B4-BE49-F238E27FC236}">
                <a16:creationId xmlns:a16="http://schemas.microsoft.com/office/drawing/2014/main" id="{76228DAD-7D18-D0D3-5132-C462A449FB98}"/>
              </a:ext>
            </a:extLst>
          </p:cNvPr>
          <p:cNvSpPr>
            <a:spLocks noGrp="1"/>
          </p:cNvSpPr>
          <p:nvPr>
            <p:ph idx="1"/>
          </p:nvPr>
        </p:nvSpPr>
        <p:spPr/>
        <p:txBody>
          <a:bodyPr>
            <a:normAutofit fontScale="92500" lnSpcReduction="10000"/>
          </a:bodyPr>
          <a:lstStyle/>
          <a:p>
            <a:r>
              <a:rPr lang="en-US" sz="3000" dirty="0"/>
              <a:t>To understand </a:t>
            </a:r>
            <a:r>
              <a:rPr lang="en-US" sz="3000" dirty="0" err="1"/>
              <a:t>POStPlan</a:t>
            </a:r>
            <a:r>
              <a:rPr lang="en-US" sz="3000" dirty="0"/>
              <a:t>, you need to know where it came from</a:t>
            </a:r>
          </a:p>
          <a:p>
            <a:r>
              <a:rPr lang="en-US" sz="3000" dirty="0"/>
              <a:t>In 2006 PAEA (Postal Accountability &amp; Enhancement Act) became law </a:t>
            </a:r>
          </a:p>
          <a:p>
            <a:r>
              <a:rPr lang="en-US" sz="3000" dirty="0"/>
              <a:t>PAEA required Pre-Funding Retirement, Forced Price Caps, and reducing service in Rural America</a:t>
            </a:r>
          </a:p>
          <a:p>
            <a:r>
              <a:rPr lang="en-US" sz="3000" dirty="0"/>
              <a:t>The USPS had a GREAT IDEA, Close over 3,700 Post Offices!</a:t>
            </a:r>
          </a:p>
          <a:p>
            <a:endParaRPr lang="en-US" sz="3000" dirty="0"/>
          </a:p>
        </p:txBody>
      </p:sp>
    </p:spTree>
    <p:extLst>
      <p:ext uri="{BB962C8B-B14F-4D97-AF65-F5344CB8AC3E}">
        <p14:creationId xmlns:p14="http://schemas.microsoft.com/office/powerpoint/2010/main" val="1372453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99BA8-8621-7FA6-AA5F-4F41F3E07E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CC505B-966C-8920-DDBC-8B312EF7A7BB}"/>
              </a:ext>
            </a:extLst>
          </p:cNvPr>
          <p:cNvSpPr>
            <a:spLocks noGrp="1"/>
          </p:cNvSpPr>
          <p:nvPr>
            <p:ph type="title"/>
          </p:nvPr>
        </p:nvSpPr>
        <p:spPr/>
        <p:txBody>
          <a:bodyPr/>
          <a:lstStyle/>
          <a:p>
            <a:r>
              <a:rPr lang="en-US" dirty="0" err="1"/>
              <a:t>POStPlan</a:t>
            </a:r>
            <a:endParaRPr lang="en-US" dirty="0"/>
          </a:p>
        </p:txBody>
      </p:sp>
      <p:sp>
        <p:nvSpPr>
          <p:cNvPr id="3" name="Content Placeholder 2">
            <a:extLst>
              <a:ext uri="{FF2B5EF4-FFF2-40B4-BE49-F238E27FC236}">
                <a16:creationId xmlns:a16="http://schemas.microsoft.com/office/drawing/2014/main" id="{43CDFFCB-E418-A72D-ABD5-3CC9BD706E4D}"/>
              </a:ext>
            </a:extLst>
          </p:cNvPr>
          <p:cNvSpPr>
            <a:spLocks noGrp="1"/>
          </p:cNvSpPr>
          <p:nvPr>
            <p:ph idx="1"/>
          </p:nvPr>
        </p:nvSpPr>
        <p:spPr/>
        <p:txBody>
          <a:bodyPr>
            <a:normAutofit fontScale="92500" lnSpcReduction="10000"/>
          </a:bodyPr>
          <a:lstStyle/>
          <a:p>
            <a:r>
              <a:rPr lang="en-US" sz="3000" dirty="0"/>
              <a:t>The APWU (Plus other Unions, Legislators and Organizations) fought against this reduction of office plan</a:t>
            </a:r>
          </a:p>
          <a:p>
            <a:r>
              <a:rPr lang="en-US" sz="3000" dirty="0"/>
              <a:t>The USPS came up with an alternative, to cut hours at 13,000 Postal Offices</a:t>
            </a:r>
          </a:p>
          <a:p>
            <a:r>
              <a:rPr lang="en-US" sz="3000" dirty="0"/>
              <a:t>To accomplish this, in 2011, the USPS changed regulations so new ‘Small Office’ types no longer needed a Postmaster, and these Offices could be remotely Managed </a:t>
            </a:r>
          </a:p>
          <a:p>
            <a:endParaRPr lang="en-US" sz="3000" dirty="0"/>
          </a:p>
          <a:p>
            <a:endParaRPr lang="en-US" sz="3000" dirty="0"/>
          </a:p>
        </p:txBody>
      </p:sp>
    </p:spTree>
    <p:extLst>
      <p:ext uri="{BB962C8B-B14F-4D97-AF65-F5344CB8AC3E}">
        <p14:creationId xmlns:p14="http://schemas.microsoft.com/office/powerpoint/2010/main" val="124249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55CAE-603F-F30F-F24B-286696E239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CAA77B-C352-6753-1F07-71B963456827}"/>
              </a:ext>
            </a:extLst>
          </p:cNvPr>
          <p:cNvSpPr>
            <a:spLocks noGrp="1"/>
          </p:cNvSpPr>
          <p:nvPr>
            <p:ph type="title"/>
          </p:nvPr>
        </p:nvSpPr>
        <p:spPr/>
        <p:txBody>
          <a:bodyPr/>
          <a:lstStyle/>
          <a:p>
            <a:r>
              <a:rPr lang="en-US" dirty="0" err="1"/>
              <a:t>POStPlan</a:t>
            </a:r>
            <a:r>
              <a:rPr lang="en-US" dirty="0"/>
              <a:t> Part 2</a:t>
            </a:r>
          </a:p>
        </p:txBody>
      </p:sp>
      <p:sp>
        <p:nvSpPr>
          <p:cNvPr id="3" name="Content Placeholder 2">
            <a:extLst>
              <a:ext uri="{FF2B5EF4-FFF2-40B4-BE49-F238E27FC236}">
                <a16:creationId xmlns:a16="http://schemas.microsoft.com/office/drawing/2014/main" id="{BB9619F7-1127-5FBE-8C1C-78E113C39F44}"/>
              </a:ext>
            </a:extLst>
          </p:cNvPr>
          <p:cNvSpPr>
            <a:spLocks noGrp="1"/>
          </p:cNvSpPr>
          <p:nvPr>
            <p:ph idx="1"/>
          </p:nvPr>
        </p:nvSpPr>
        <p:spPr/>
        <p:txBody>
          <a:bodyPr>
            <a:normAutofit fontScale="85000" lnSpcReduction="10000"/>
          </a:bodyPr>
          <a:lstStyle/>
          <a:p>
            <a:r>
              <a:rPr lang="en-US" sz="3000" dirty="0"/>
              <a:t>In 2012, </a:t>
            </a:r>
            <a:r>
              <a:rPr lang="en-US" sz="3000" dirty="0" err="1"/>
              <a:t>POStPlan</a:t>
            </a:r>
            <a:r>
              <a:rPr lang="en-US" sz="3000" dirty="0"/>
              <a:t> was in place – and the APWU filed Grievances over </a:t>
            </a:r>
            <a:r>
              <a:rPr lang="en-US" sz="3000" dirty="0" err="1"/>
              <a:t>POStPlan</a:t>
            </a:r>
            <a:endParaRPr lang="en-US" sz="3000" dirty="0"/>
          </a:p>
          <a:p>
            <a:r>
              <a:rPr lang="en-US" sz="3000" dirty="0"/>
              <a:t>By 2014 the APWU prevailed – the total number of offices changed became 11,000 &amp; several new Office Types were created</a:t>
            </a:r>
          </a:p>
          <a:p>
            <a:r>
              <a:rPr lang="en-US" sz="3000" dirty="0"/>
              <a:t>Level 4 RMPOs would be staffed by the Bargaining Unit – mainly 25 hour PSE’s and some PTF’s </a:t>
            </a:r>
          </a:p>
          <a:p>
            <a:r>
              <a:rPr lang="en-US" sz="3000" dirty="0"/>
              <a:t>Level 6 RMPOs would be staffed by career employees, mainly NTFTs working less than 40 hours</a:t>
            </a:r>
          </a:p>
          <a:p>
            <a:endParaRPr lang="en-US" sz="3000" dirty="0"/>
          </a:p>
          <a:p>
            <a:endParaRPr lang="en-US" sz="3000" dirty="0"/>
          </a:p>
        </p:txBody>
      </p:sp>
    </p:spTree>
    <p:extLst>
      <p:ext uri="{BB962C8B-B14F-4D97-AF65-F5344CB8AC3E}">
        <p14:creationId xmlns:p14="http://schemas.microsoft.com/office/powerpoint/2010/main" val="3164160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C6182-21A2-570E-8B1F-70090FAD4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BA132-2925-81BA-1AC9-69C9D0DB9674}"/>
              </a:ext>
            </a:extLst>
          </p:cNvPr>
          <p:cNvSpPr>
            <a:spLocks noGrp="1"/>
          </p:cNvSpPr>
          <p:nvPr>
            <p:ph type="title"/>
          </p:nvPr>
        </p:nvSpPr>
        <p:spPr/>
        <p:txBody>
          <a:bodyPr/>
          <a:lstStyle/>
          <a:p>
            <a:r>
              <a:rPr lang="en-US" dirty="0" err="1"/>
              <a:t>POStPlan</a:t>
            </a:r>
            <a:r>
              <a:rPr lang="en-US" dirty="0"/>
              <a:t> Part 3</a:t>
            </a:r>
          </a:p>
        </p:txBody>
      </p:sp>
      <p:sp>
        <p:nvSpPr>
          <p:cNvPr id="3" name="Content Placeholder 2">
            <a:extLst>
              <a:ext uri="{FF2B5EF4-FFF2-40B4-BE49-F238E27FC236}">
                <a16:creationId xmlns:a16="http://schemas.microsoft.com/office/drawing/2014/main" id="{754B739E-C42C-AFDD-34C3-889470E680BB}"/>
              </a:ext>
            </a:extLst>
          </p:cNvPr>
          <p:cNvSpPr>
            <a:spLocks noGrp="1"/>
          </p:cNvSpPr>
          <p:nvPr>
            <p:ph idx="1"/>
          </p:nvPr>
        </p:nvSpPr>
        <p:spPr/>
        <p:txBody>
          <a:bodyPr>
            <a:normAutofit lnSpcReduction="10000"/>
          </a:bodyPr>
          <a:lstStyle/>
          <a:p>
            <a:r>
              <a:rPr lang="en-US" sz="3000" dirty="0"/>
              <a:t>Following our 2014 award, we had several additional awards, MOUs and Q&amp;As </a:t>
            </a:r>
          </a:p>
          <a:p>
            <a:r>
              <a:rPr lang="en-US" sz="3000" dirty="0"/>
              <a:t>The newly modified ‘</a:t>
            </a:r>
            <a:r>
              <a:rPr lang="en-US" sz="3000" dirty="0" err="1"/>
              <a:t>POStPlan</a:t>
            </a:r>
            <a:r>
              <a:rPr lang="en-US" sz="3000" dirty="0"/>
              <a:t>’ saved delivery to rural America and saved countless APWU jobs – but it changed the ‘rules’ for Small Offices</a:t>
            </a:r>
          </a:p>
          <a:p>
            <a:r>
              <a:rPr lang="en-US" sz="3000" b="1" dirty="0"/>
              <a:t>ACTIVITY – On the next slide scan the QR Code</a:t>
            </a:r>
          </a:p>
          <a:p>
            <a:endParaRPr lang="en-US" sz="3000" dirty="0"/>
          </a:p>
          <a:p>
            <a:endParaRPr lang="en-US" sz="3000" dirty="0"/>
          </a:p>
        </p:txBody>
      </p:sp>
    </p:spTree>
    <p:extLst>
      <p:ext uri="{BB962C8B-B14F-4D97-AF65-F5344CB8AC3E}">
        <p14:creationId xmlns:p14="http://schemas.microsoft.com/office/powerpoint/2010/main" val="837598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9E4D6-C2BF-F2C2-9A97-E606AA6CE90D}"/>
              </a:ext>
            </a:extLst>
          </p:cNvPr>
          <p:cNvSpPr>
            <a:spLocks noGrp="1"/>
          </p:cNvSpPr>
          <p:nvPr>
            <p:ph type="title"/>
          </p:nvPr>
        </p:nvSpPr>
        <p:spPr/>
        <p:txBody>
          <a:bodyPr/>
          <a:lstStyle/>
          <a:p>
            <a:r>
              <a:rPr lang="en-US" dirty="0"/>
              <a:t>Exercise #1 – Review </a:t>
            </a:r>
            <a:r>
              <a:rPr lang="en-US" dirty="0" err="1"/>
              <a:t>POStPlan</a:t>
            </a:r>
            <a:endParaRPr lang="en-US" dirty="0"/>
          </a:p>
        </p:txBody>
      </p:sp>
      <p:sp>
        <p:nvSpPr>
          <p:cNvPr id="5" name="Text Placeholder 4">
            <a:extLst>
              <a:ext uri="{FF2B5EF4-FFF2-40B4-BE49-F238E27FC236}">
                <a16:creationId xmlns:a16="http://schemas.microsoft.com/office/drawing/2014/main" id="{0765DD2B-BE7A-D0F1-7C98-1BA73298EF16}"/>
              </a:ext>
            </a:extLst>
          </p:cNvPr>
          <p:cNvSpPr>
            <a:spLocks noGrp="1"/>
          </p:cNvSpPr>
          <p:nvPr>
            <p:ph type="body" idx="1"/>
          </p:nvPr>
        </p:nvSpPr>
        <p:spPr/>
        <p:txBody>
          <a:bodyPr/>
          <a:lstStyle/>
          <a:p>
            <a:r>
              <a:rPr lang="en-US" b="1" dirty="0"/>
              <a:t>APWU.org/postplan-explained/</a:t>
            </a:r>
          </a:p>
        </p:txBody>
      </p:sp>
      <p:sp>
        <p:nvSpPr>
          <p:cNvPr id="7" name="Text Placeholder 6">
            <a:extLst>
              <a:ext uri="{FF2B5EF4-FFF2-40B4-BE49-F238E27FC236}">
                <a16:creationId xmlns:a16="http://schemas.microsoft.com/office/drawing/2014/main" id="{FED9CFDB-8391-E5B0-CA52-72F538F06B0E}"/>
              </a:ext>
            </a:extLst>
          </p:cNvPr>
          <p:cNvSpPr>
            <a:spLocks noGrp="1"/>
          </p:cNvSpPr>
          <p:nvPr>
            <p:ph type="body" sz="quarter" idx="3"/>
          </p:nvPr>
        </p:nvSpPr>
        <p:spPr/>
        <p:txBody>
          <a:bodyPr/>
          <a:lstStyle/>
          <a:p>
            <a:r>
              <a:rPr lang="en-US" b="1" dirty="0"/>
              <a:t>Exercise – As a Group:</a:t>
            </a:r>
          </a:p>
        </p:txBody>
      </p:sp>
      <p:sp>
        <p:nvSpPr>
          <p:cNvPr id="8" name="Content Placeholder 7">
            <a:extLst>
              <a:ext uri="{FF2B5EF4-FFF2-40B4-BE49-F238E27FC236}">
                <a16:creationId xmlns:a16="http://schemas.microsoft.com/office/drawing/2014/main" id="{62AF68D3-120F-CA7D-0159-E9FE1BEB6E20}"/>
              </a:ext>
            </a:extLst>
          </p:cNvPr>
          <p:cNvSpPr>
            <a:spLocks noGrp="1"/>
          </p:cNvSpPr>
          <p:nvPr>
            <p:ph sz="quarter" idx="4"/>
          </p:nvPr>
        </p:nvSpPr>
        <p:spPr/>
        <p:txBody>
          <a:bodyPr/>
          <a:lstStyle/>
          <a:p>
            <a:r>
              <a:rPr lang="en-US" dirty="0"/>
              <a:t>Spend 15 Minutes becoming familiar with this page and its content</a:t>
            </a:r>
          </a:p>
          <a:p>
            <a:r>
              <a:rPr lang="en-US" dirty="0"/>
              <a:t>As a group, discuss (5 Minutes):</a:t>
            </a:r>
          </a:p>
          <a:p>
            <a:pPr>
              <a:buAutoNum type="arabicPeriod"/>
            </a:pPr>
            <a:r>
              <a:rPr lang="en-US" dirty="0"/>
              <a:t>What surprises you about </a:t>
            </a:r>
            <a:r>
              <a:rPr lang="en-US" dirty="0" err="1"/>
              <a:t>POStPlan</a:t>
            </a:r>
            <a:r>
              <a:rPr lang="en-US" dirty="0"/>
              <a:t>? </a:t>
            </a:r>
          </a:p>
          <a:p>
            <a:pPr>
              <a:buAutoNum type="arabicPeriod"/>
            </a:pPr>
            <a:r>
              <a:rPr lang="en-US" dirty="0"/>
              <a:t>Do you think representing </a:t>
            </a:r>
            <a:r>
              <a:rPr lang="en-US" dirty="0" err="1"/>
              <a:t>POStPlan</a:t>
            </a:r>
            <a:r>
              <a:rPr lang="en-US" dirty="0"/>
              <a:t> is different than a non – </a:t>
            </a:r>
            <a:r>
              <a:rPr lang="en-US" dirty="0" err="1"/>
              <a:t>POStPlan</a:t>
            </a:r>
            <a:r>
              <a:rPr lang="en-US" dirty="0"/>
              <a:t> office? </a:t>
            </a:r>
          </a:p>
          <a:p>
            <a:pPr>
              <a:buAutoNum type="arabicPeriod"/>
            </a:pPr>
            <a:r>
              <a:rPr lang="en-US" dirty="0"/>
              <a:t>Ask any questions you have!  </a:t>
            </a:r>
          </a:p>
        </p:txBody>
      </p:sp>
      <p:pic>
        <p:nvPicPr>
          <p:cNvPr id="4" name="Picture 3">
            <a:extLst>
              <a:ext uri="{FF2B5EF4-FFF2-40B4-BE49-F238E27FC236}">
                <a16:creationId xmlns:a16="http://schemas.microsoft.com/office/drawing/2014/main" id="{6D4B0486-A06A-6E8C-A153-8E23329200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6130" y="2737245"/>
            <a:ext cx="2764852" cy="3596135"/>
          </a:xfrm>
          <a:prstGeom prst="rect">
            <a:avLst/>
          </a:prstGeom>
        </p:spPr>
      </p:pic>
    </p:spTree>
    <p:extLst>
      <p:ext uri="{BB962C8B-B14F-4D97-AF65-F5344CB8AC3E}">
        <p14:creationId xmlns:p14="http://schemas.microsoft.com/office/powerpoint/2010/main" val="1331020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2805B-3D0F-02EF-5F6D-9BBC7434A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E76ED-5DA9-D2DB-842D-870C35F34E10}"/>
              </a:ext>
            </a:extLst>
          </p:cNvPr>
          <p:cNvSpPr>
            <a:spLocks noGrp="1"/>
          </p:cNvSpPr>
          <p:nvPr>
            <p:ph type="title"/>
          </p:nvPr>
        </p:nvSpPr>
        <p:spPr/>
        <p:txBody>
          <a:bodyPr/>
          <a:lstStyle/>
          <a:p>
            <a:r>
              <a:rPr lang="en-US" dirty="0"/>
              <a:t>Exercise #2 – HOMEWORK</a:t>
            </a:r>
          </a:p>
        </p:txBody>
      </p:sp>
      <p:sp>
        <p:nvSpPr>
          <p:cNvPr id="3" name="Content Placeholder 2">
            <a:extLst>
              <a:ext uri="{FF2B5EF4-FFF2-40B4-BE49-F238E27FC236}">
                <a16:creationId xmlns:a16="http://schemas.microsoft.com/office/drawing/2014/main" id="{91971F58-01D5-0F51-FE69-14030808155E}"/>
              </a:ext>
            </a:extLst>
          </p:cNvPr>
          <p:cNvSpPr>
            <a:spLocks noGrp="1"/>
          </p:cNvSpPr>
          <p:nvPr>
            <p:ph idx="1"/>
          </p:nvPr>
        </p:nvSpPr>
        <p:spPr/>
        <p:txBody>
          <a:bodyPr>
            <a:normAutofit fontScale="85000" lnSpcReduction="10000"/>
          </a:bodyPr>
          <a:lstStyle/>
          <a:p>
            <a:r>
              <a:rPr lang="en-US" sz="3000" dirty="0"/>
              <a:t>Small Office training presents a problem – it is far too much to cover in a single day and expect anyone to retain the information</a:t>
            </a:r>
          </a:p>
          <a:p>
            <a:r>
              <a:rPr lang="en-US" sz="3000" dirty="0" err="1"/>
              <a:t>POStPlan</a:t>
            </a:r>
            <a:r>
              <a:rPr lang="en-US" sz="3000" dirty="0"/>
              <a:t> alone is an 8-hour training</a:t>
            </a:r>
          </a:p>
          <a:p>
            <a:r>
              <a:rPr lang="en-US" sz="3000" b="1" dirty="0"/>
              <a:t>This training is designed to give you the foundation so you can fill in the blanks on your own  </a:t>
            </a:r>
          </a:p>
          <a:p>
            <a:r>
              <a:rPr lang="en-US" sz="3000" dirty="0"/>
              <a:t>Your first ‘Homework’ assignment is to follow every link on the </a:t>
            </a:r>
            <a:r>
              <a:rPr lang="en-US" sz="3000" dirty="0" err="1"/>
              <a:t>POStPlan</a:t>
            </a:r>
            <a:r>
              <a:rPr lang="en-US" sz="3000" dirty="0"/>
              <a:t> link and read the information until it makes sense! </a:t>
            </a:r>
          </a:p>
          <a:p>
            <a:endParaRPr lang="en-US" sz="3000" dirty="0"/>
          </a:p>
          <a:p>
            <a:endParaRPr lang="en-US" sz="3000" dirty="0"/>
          </a:p>
        </p:txBody>
      </p:sp>
    </p:spTree>
    <p:extLst>
      <p:ext uri="{BB962C8B-B14F-4D97-AF65-F5344CB8AC3E}">
        <p14:creationId xmlns:p14="http://schemas.microsoft.com/office/powerpoint/2010/main" val="3318962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6280969-F024-466D-A1DB-4F848C51DE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63FDD802-E6D8-4979-A1B9-BA705AE4DA8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DE509DD-4B76-45F0-8144-02F1D7E1AE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FEAEFD53-0220-48B1-9EA8-3EAE151E8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92E7FABD-916D-4FF9-B5F3-44E53AFD39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826F9772-AEFE-4C6D-82B6-1207069B86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ACFBF3A9-B76A-4B4B-B6D7-CA4651F5C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BF0FAA0A-B682-4A83-BDD8-BCE0AB41C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7874A013-E5E2-4AE1-8E93-029A2B41EB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4355329E-E608-4F7A-B4EF-8FEF07D75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53D9BFDF-B250-44FF-9BD7-C204EFBFC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2" name="Rectangle 21">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EE8ED80C-DA2F-2DE9-92DD-0923CCECEB98}"/>
              </a:ext>
            </a:extLst>
          </p:cNvPr>
          <p:cNvSpPr>
            <a:spLocks noGrp="1"/>
          </p:cNvSpPr>
          <p:nvPr>
            <p:ph type="title"/>
          </p:nvPr>
        </p:nvSpPr>
        <p:spPr>
          <a:xfrm>
            <a:off x="673754" y="643467"/>
            <a:ext cx="4203045" cy="1375608"/>
          </a:xfrm>
        </p:spPr>
        <p:txBody>
          <a:bodyPr vert="horz" lIns="91440" tIns="45720" rIns="91440" bIns="45720" rtlCol="0" anchor="ctr">
            <a:normAutofit/>
          </a:bodyPr>
          <a:lstStyle/>
          <a:p>
            <a:r>
              <a:rPr lang="en-US" sz="3600" dirty="0">
                <a:solidFill>
                  <a:schemeClr val="bg1"/>
                </a:solidFill>
              </a:rPr>
              <a:t>Exercise Help</a:t>
            </a:r>
          </a:p>
        </p:txBody>
      </p:sp>
      <p:sp>
        <p:nvSpPr>
          <p:cNvPr id="3" name="Text Placeholder 2">
            <a:extLst>
              <a:ext uri="{FF2B5EF4-FFF2-40B4-BE49-F238E27FC236}">
                <a16:creationId xmlns:a16="http://schemas.microsoft.com/office/drawing/2014/main" id="{CFDA44B8-CDBA-07E1-6A0D-60D6CDB40CAD}"/>
              </a:ext>
            </a:extLst>
          </p:cNvPr>
          <p:cNvSpPr>
            <a:spLocks noGrp="1"/>
          </p:cNvSpPr>
          <p:nvPr>
            <p:ph type="body" idx="1"/>
          </p:nvPr>
        </p:nvSpPr>
        <p:spPr>
          <a:xfrm>
            <a:off x="673754" y="2160590"/>
            <a:ext cx="3973943" cy="3440110"/>
          </a:xfrm>
        </p:spPr>
        <p:txBody>
          <a:bodyPr vert="horz" lIns="91440" tIns="45720" rIns="91440" bIns="45720" rtlCol="0">
            <a:normAutofit/>
          </a:bodyPr>
          <a:lstStyle/>
          <a:p>
            <a:pPr>
              <a:buFont typeface="Wingdings 3" charset="2"/>
              <a:buChar char=""/>
            </a:pPr>
            <a:r>
              <a:rPr lang="en-US" dirty="0">
                <a:solidFill>
                  <a:schemeClr val="bg1"/>
                </a:solidFill>
              </a:rPr>
              <a:t>If you are new, inexperienced, or struggling with reading and understanding Contract Language we do have resources available to help you! </a:t>
            </a:r>
          </a:p>
        </p:txBody>
      </p:sp>
      <p:sp>
        <p:nvSpPr>
          <p:cNvPr id="28" name="Isosceles Triangle 2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graphicFrame>
        <p:nvGraphicFramePr>
          <p:cNvPr id="5" name="Table 4">
            <a:extLst>
              <a:ext uri="{FF2B5EF4-FFF2-40B4-BE49-F238E27FC236}">
                <a16:creationId xmlns:a16="http://schemas.microsoft.com/office/drawing/2014/main" id="{CFDA44B8-CDBA-07E1-6A0D-60D6CDB40CAD}"/>
              </a:ext>
            </a:extLst>
          </p:cNvPr>
          <p:cNvGraphicFramePr>
            <a:graphicFrameLocks noGrp="1"/>
          </p:cNvGraphicFramePr>
          <p:nvPr>
            <p:extLst>
              <p:ext uri="{D42A27DB-BD31-4B8C-83A1-F6EECF244321}">
                <p14:modId xmlns:p14="http://schemas.microsoft.com/office/powerpoint/2010/main" val="3286379693"/>
              </p:ext>
              <p:ext uri="{E7BDC344-281C-4309-B0C6-D0EE65EED2A8}">
                <p202:designPr xmlns:p202="http://schemas.microsoft.com/office/powerpoint/2020/02/main">
                  <p202:designTagLst>
                    <p202:designTag name="ARCH:1:CLS" val="StackedSequentialContentTable"/>
                  </p202:designTagLst>
                </p202:designPr>
              </p:ext>
            </p:extLst>
          </p:nvPr>
        </p:nvGraphicFramePr>
        <p:xfrm>
          <a:off x="6096001" y="1624000"/>
          <a:ext cx="5143501" cy="4027600"/>
        </p:xfrm>
        <a:graphic>
          <a:graphicData uri="http://schemas.openxmlformats.org/drawingml/2006/table">
            <a:tbl>
              <a:tblPr bandRow="1">
                <a:noFill/>
                <a:tableStyleId>{5C22544A-7EE6-4342-B048-85BDC9FD1C3A}</a:tableStyleId>
              </a:tblPr>
              <a:tblGrid>
                <a:gridCol w="901016">
                  <a:extLst>
                    <a:ext uri="{9D8B030D-6E8A-4147-A177-3AD203B41FA5}">
                      <a16:colId xmlns:a16="http://schemas.microsoft.com/office/drawing/2014/main" val="805508695"/>
                    </a:ext>
                  </a:extLst>
                </a:gridCol>
                <a:gridCol w="4242485">
                  <a:extLst>
                    <a:ext uri="{9D8B030D-6E8A-4147-A177-3AD203B41FA5}">
                      <a16:colId xmlns:a16="http://schemas.microsoft.com/office/drawing/2014/main" val="821526592"/>
                    </a:ext>
                  </a:extLst>
                </a:gridCol>
              </a:tblGrid>
              <a:tr h="719498">
                <a:tc>
                  <a:txBody>
                    <a:bodyPr/>
                    <a:lstStyle/>
                    <a:p>
                      <a:pPr algn="ctr">
                        <a:buNone/>
                      </a:pPr>
                      <a:r>
                        <a:rPr lang="en-US" sz="2500" b="1" cap="none" spc="0" dirty="0">
                          <a:solidFill>
                            <a:schemeClr val="accent1"/>
                          </a:solidFill>
                          <a:effectLst/>
                        </a:rPr>
                        <a:t>1</a:t>
                      </a:r>
                    </a:p>
                  </a:txBody>
                  <a:tcPr marL="107210" marR="107210" marT="107210" marB="107210"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lgn="l">
                        <a:buNone/>
                      </a:pPr>
                      <a:r>
                        <a:rPr lang="en-US" sz="1600" b="0" cap="none" spc="0" dirty="0" err="1">
                          <a:solidFill>
                            <a:schemeClr val="tx1"/>
                          </a:solidFill>
                        </a:rPr>
                        <a:t>Youtube</a:t>
                      </a:r>
                      <a:r>
                        <a:rPr lang="en-US" sz="1600" b="0" cap="none" spc="0" dirty="0">
                          <a:solidFill>
                            <a:schemeClr val="tx1"/>
                          </a:solidFill>
                        </a:rPr>
                        <a:t> Training</a:t>
                      </a:r>
                      <a:br>
                        <a:rPr lang="en-US" sz="1600" b="0" cap="none" spc="0" dirty="0">
                          <a:solidFill>
                            <a:schemeClr val="tx1"/>
                          </a:solidFill>
                        </a:rPr>
                      </a:br>
                      <a:r>
                        <a:rPr lang="en-US" sz="1600" b="0" cap="none" spc="0" dirty="0">
                          <a:solidFill>
                            <a:schemeClr val="tx1"/>
                          </a:solidFill>
                        </a:rPr>
                        <a:t>https://www.youtube.com/watch?v=YVu2xdX_Xpg</a:t>
                      </a:r>
                    </a:p>
                  </a:txBody>
                  <a:tcPr marL="107210" marR="107210" marT="107210" marB="107210"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3581945519"/>
                  </a:ext>
                </a:extLst>
              </a:tr>
              <a:tr h="719498">
                <a:tc>
                  <a:txBody>
                    <a:bodyPr/>
                    <a:lstStyle/>
                    <a:p>
                      <a:pPr algn="ctr">
                        <a:buNone/>
                      </a:pPr>
                      <a:r>
                        <a:rPr lang="en-US" sz="2500" b="1" cap="none" spc="0">
                          <a:solidFill>
                            <a:schemeClr val="accent1"/>
                          </a:solidFill>
                          <a:effectLst/>
                        </a:rPr>
                        <a:t>2</a:t>
                      </a:r>
                    </a:p>
                  </a:txBody>
                  <a:tcPr marL="107210" marR="107210" marT="107210" marB="107210"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lgn="l">
                        <a:buNone/>
                      </a:pPr>
                      <a:r>
                        <a:rPr lang="en-US" sz="1600" b="0" cap="none" spc="0" dirty="0">
                          <a:solidFill>
                            <a:schemeClr val="tx1"/>
                          </a:solidFill>
                        </a:rPr>
                        <a:t>Chornoby Flash Drive</a:t>
                      </a:r>
                      <a:br>
                        <a:rPr lang="en-US" sz="1600" b="0" cap="none" spc="0" dirty="0">
                          <a:solidFill>
                            <a:schemeClr val="tx1"/>
                          </a:solidFill>
                        </a:rPr>
                      </a:br>
                      <a:r>
                        <a:rPr lang="en-US" sz="1600" b="0" cap="none" spc="0" dirty="0">
                          <a:solidFill>
                            <a:schemeClr val="tx1"/>
                          </a:solidFill>
                        </a:rPr>
                        <a:t>Many </a:t>
                      </a:r>
                      <a:r>
                        <a:rPr lang="en-US" sz="1600" b="0" cap="none" spc="0" dirty="0" err="1">
                          <a:solidFill>
                            <a:schemeClr val="tx1"/>
                          </a:solidFill>
                        </a:rPr>
                        <a:t>POStPlan</a:t>
                      </a:r>
                      <a:r>
                        <a:rPr lang="en-US" sz="1600" b="0" cap="none" spc="0" dirty="0">
                          <a:solidFill>
                            <a:schemeClr val="tx1"/>
                          </a:solidFill>
                        </a:rPr>
                        <a:t> Documents are on the provided Flash Drive</a:t>
                      </a:r>
                    </a:p>
                  </a:txBody>
                  <a:tcPr marL="107210" marR="107210" marT="107210" marB="107210"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3518328099"/>
                  </a:ext>
                </a:extLst>
              </a:tr>
              <a:tr h="719498">
                <a:tc>
                  <a:txBody>
                    <a:bodyPr/>
                    <a:lstStyle/>
                    <a:p>
                      <a:pPr algn="ctr">
                        <a:buNone/>
                      </a:pPr>
                      <a:r>
                        <a:rPr lang="en-US" sz="2500" b="1" cap="none" spc="0">
                          <a:solidFill>
                            <a:schemeClr val="accent1"/>
                          </a:solidFill>
                          <a:effectLst/>
                        </a:rPr>
                        <a:t>3</a:t>
                      </a:r>
                    </a:p>
                  </a:txBody>
                  <a:tcPr marL="107210" marR="107210" marT="107210" marB="107210"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lgn="l">
                        <a:buNone/>
                      </a:pPr>
                      <a:r>
                        <a:rPr lang="en-US" sz="1600" b="0" cap="none" spc="0" dirty="0">
                          <a:solidFill>
                            <a:schemeClr val="tx1"/>
                          </a:solidFill>
                        </a:rPr>
                        <a:t>The MPWU Structure </a:t>
                      </a:r>
                      <a:br>
                        <a:rPr lang="en-US" sz="1600" b="0" cap="none" spc="0" dirty="0">
                          <a:solidFill>
                            <a:schemeClr val="tx1"/>
                          </a:solidFill>
                        </a:rPr>
                      </a:br>
                      <a:r>
                        <a:rPr lang="en-US" sz="1600" b="0" cap="none" spc="0" dirty="0">
                          <a:solidFill>
                            <a:schemeClr val="tx1"/>
                          </a:solidFill>
                        </a:rPr>
                        <a:t>The Clerk Craft Director, the Director of Research &amp; Education, and the Executive Secretary are ALWAYS available </a:t>
                      </a:r>
                    </a:p>
                  </a:txBody>
                  <a:tcPr marL="107210" marR="107210" marT="107210" marB="107210"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3123548342"/>
                  </a:ext>
                </a:extLst>
              </a:tr>
              <a:tr h="719498">
                <a:tc>
                  <a:txBody>
                    <a:bodyPr/>
                    <a:lstStyle/>
                    <a:p>
                      <a:pPr algn="ctr">
                        <a:buNone/>
                      </a:pPr>
                      <a:r>
                        <a:rPr lang="en-US" sz="2500" b="1" cap="none" spc="0">
                          <a:solidFill>
                            <a:schemeClr val="accent1"/>
                          </a:solidFill>
                          <a:effectLst/>
                        </a:rPr>
                        <a:t>4</a:t>
                      </a:r>
                    </a:p>
                  </a:txBody>
                  <a:tcPr marL="107210" marR="107210" marT="107210" marB="107210"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lgn="l">
                        <a:buNone/>
                      </a:pPr>
                      <a:r>
                        <a:rPr lang="en-US" sz="1600" b="0" cap="none" spc="0" dirty="0">
                          <a:solidFill>
                            <a:schemeClr val="tx1"/>
                          </a:solidFill>
                        </a:rPr>
                        <a:t>National Training</a:t>
                      </a:r>
                      <a:br>
                        <a:rPr lang="en-US" sz="1600" b="0" cap="none" spc="0" dirty="0">
                          <a:solidFill>
                            <a:schemeClr val="tx1"/>
                          </a:solidFill>
                        </a:rPr>
                      </a:br>
                      <a:r>
                        <a:rPr lang="en-US" sz="1600" b="0" cap="none" spc="0" dirty="0" err="1">
                          <a:solidFill>
                            <a:schemeClr val="tx1"/>
                          </a:solidFill>
                        </a:rPr>
                        <a:t>POStPlan</a:t>
                      </a:r>
                      <a:r>
                        <a:rPr lang="en-US" sz="1600" b="0" cap="none" spc="0" dirty="0">
                          <a:solidFill>
                            <a:schemeClr val="tx1"/>
                          </a:solidFill>
                        </a:rPr>
                        <a:t> is routinely covered at All Craft &amp; Preconvention Workshops</a:t>
                      </a:r>
                    </a:p>
                  </a:txBody>
                  <a:tcPr marL="107210" marR="107210" marT="107210" marB="107210"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2855550879"/>
                  </a:ext>
                </a:extLst>
              </a:tr>
            </a:tbl>
          </a:graphicData>
        </a:graphic>
      </p:graphicFrame>
    </p:spTree>
    <p:extLst>
      <p:ext uri="{BB962C8B-B14F-4D97-AF65-F5344CB8AC3E}">
        <p14:creationId xmlns:p14="http://schemas.microsoft.com/office/powerpoint/2010/main" val="7196706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2F1092-1539-F137-4F79-70A52D5A3297}"/>
              </a:ext>
            </a:extLst>
          </p:cNvPr>
          <p:cNvSpPr>
            <a:spLocks noGrp="1"/>
          </p:cNvSpPr>
          <p:nvPr>
            <p:ph idx="1"/>
          </p:nvPr>
        </p:nvSpPr>
        <p:spPr>
          <a:xfrm>
            <a:off x="677334" y="495591"/>
            <a:ext cx="6155266" cy="5954070"/>
          </a:xfrm>
        </p:spPr>
        <p:txBody>
          <a:bodyPr anchor="ctr">
            <a:normAutofit fontScale="92500"/>
          </a:bodyPr>
          <a:lstStyle/>
          <a:p>
            <a:r>
              <a:rPr lang="en-US" b="1" dirty="0"/>
              <a:t>This would be HORRIBLE training if I did not give you a quick synopsis to get you started…</a:t>
            </a:r>
          </a:p>
          <a:p>
            <a:r>
              <a:rPr lang="en-US" dirty="0"/>
              <a:t>The most common Grievances related to </a:t>
            </a:r>
            <a:r>
              <a:rPr lang="en-US" dirty="0" err="1"/>
              <a:t>POStPlan</a:t>
            </a:r>
            <a:r>
              <a:rPr lang="en-US" dirty="0"/>
              <a:t> are:</a:t>
            </a:r>
          </a:p>
          <a:p>
            <a:pPr>
              <a:buAutoNum type="arabicPeriod"/>
            </a:pPr>
            <a:r>
              <a:rPr lang="en-US" dirty="0"/>
              <a:t>PSE Use / Cap – Provisions exist to exclude PSEs in many of these modified offices from district caps, but strict limits exist. I recommend you check the assigned function of PSE (Window vs Distribution) when you deal with an office to ensure proper compliance</a:t>
            </a:r>
          </a:p>
          <a:p>
            <a:pPr>
              <a:buAutoNum type="arabicPeriod"/>
            </a:pPr>
            <a:r>
              <a:rPr lang="en-US" dirty="0"/>
              <a:t>Custodial Work – In the absence of enough hours for a Custodian, Clerk perform this work. We will touch on the MOU’s, but, this work should be on OT or not between customers! </a:t>
            </a:r>
          </a:p>
          <a:p>
            <a:pPr>
              <a:buAutoNum type="arabicPeriod"/>
            </a:pPr>
            <a:r>
              <a:rPr lang="en-US" dirty="0"/>
              <a:t>PTF Use – PTF may be working over their hours or being forced to travel (or using their own vehicle). MOU’s will be provided! </a:t>
            </a:r>
          </a:p>
          <a:p>
            <a:pPr>
              <a:buAutoNum type="arabicPeriod"/>
            </a:pPr>
            <a:r>
              <a:rPr lang="en-US" dirty="0"/>
              <a:t>Postmaster Relief Use – PMRs have strict limits, and also are not allowed in all Office types. Check the Office level and if they are allowed</a:t>
            </a:r>
          </a:p>
          <a:p>
            <a:pPr>
              <a:buAutoNum type="arabicPeriod"/>
            </a:pPr>
            <a:r>
              <a:rPr lang="en-US" dirty="0"/>
              <a:t>1.6 Violation – We will cover this in the next section! </a:t>
            </a:r>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4D7FF3B-6374-D193-B96D-E242EF9C5D1F}"/>
              </a:ext>
            </a:extLst>
          </p:cNvPr>
          <p:cNvSpPr>
            <a:spLocks noGrp="1"/>
          </p:cNvSpPr>
          <p:nvPr>
            <p:ph type="title"/>
          </p:nvPr>
        </p:nvSpPr>
        <p:spPr>
          <a:xfrm>
            <a:off x="7829658" y="1253067"/>
            <a:ext cx="3371742" cy="4351866"/>
          </a:xfrm>
        </p:spPr>
        <p:txBody>
          <a:bodyPr anchor="ctr">
            <a:normAutofit/>
          </a:bodyPr>
          <a:lstStyle/>
          <a:p>
            <a:r>
              <a:rPr lang="en-US" dirty="0">
                <a:solidFill>
                  <a:schemeClr val="bg1"/>
                </a:solidFill>
              </a:rPr>
              <a:t>Quick Recap	</a:t>
            </a:r>
          </a:p>
        </p:txBody>
      </p:sp>
    </p:spTree>
    <p:extLst>
      <p:ext uri="{BB962C8B-B14F-4D97-AF65-F5344CB8AC3E}">
        <p14:creationId xmlns:p14="http://schemas.microsoft.com/office/powerpoint/2010/main" val="1628784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6D4BE8F-9213-073A-78D2-7CC208BBA5E9}"/>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CB7215CA-7058-0FFD-CA26-674D9D0DF0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7E864BD8-4081-91F1-2A30-9A1706CFC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2C03700E-B8C9-8FC0-6449-0F5EE701E3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E4C8232-79BE-BD2D-5228-50BB5DA9C1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6D27D44-3828-A0CC-4DC8-9ABA5FEBC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8C3E6A0C-FD54-51F0-864F-736C3E11E6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0C4FCF42-FC0B-CB0D-7CE1-3DBD0490E0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4CA0DAAD-5109-8FB9-0A01-0D930C57D9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CD69CFDB-7B0C-AF27-4CE9-848D36ADF4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2B4F10F8-8931-AD3B-B0AA-814460820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CBD3CA4B-2C00-EE74-6B89-94E9032D3D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5AB60786-0365-5339-7892-59822CB1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7757451C-FED9-E319-49B9-F6CA148863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3899EB0F-E1FA-A453-95E7-D049DDFF36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DA5AA1D4-FD6A-2BD2-1E59-8B016CBC8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B47A53C3-0E3A-8B11-935B-04302867F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09F56AC5-5D02-22CE-D366-DCC833287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5621672D-654D-FA4D-0807-F7DE07FDE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DE082424-DC28-D594-5D36-2A766E76B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8E8D9293-A435-ACC9-47A2-C6B55B0A3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23CDAF-7DB1-B138-2DA1-86CE3C6884E0}"/>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The 1260a Report</a:t>
            </a:r>
            <a:br>
              <a:rPr lang="en-US" sz="6000" dirty="0">
                <a:solidFill>
                  <a:srgbClr val="FFFFFF"/>
                </a:solidFill>
              </a:rPr>
            </a:br>
            <a:r>
              <a:rPr lang="en-US" sz="3200" dirty="0">
                <a:solidFill>
                  <a:srgbClr val="FFFFFF"/>
                </a:solidFill>
              </a:rPr>
              <a:t>Tracking EAS Hours</a:t>
            </a:r>
          </a:p>
        </p:txBody>
      </p:sp>
      <p:sp>
        <p:nvSpPr>
          <p:cNvPr id="38" name="Isosceles Triangle 37">
            <a:extLst>
              <a:ext uri="{FF2B5EF4-FFF2-40B4-BE49-F238E27FC236}">
                <a16:creationId xmlns:a16="http://schemas.microsoft.com/office/drawing/2014/main" id="{F4947EA1-A7A6-2CFD-2820-D880910B3A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1264535"/>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C98BC-6560-29AB-2E89-71E179735874}"/>
              </a:ext>
            </a:extLst>
          </p:cNvPr>
          <p:cNvSpPr>
            <a:spLocks noGrp="1"/>
          </p:cNvSpPr>
          <p:nvPr>
            <p:ph type="title"/>
          </p:nvPr>
        </p:nvSpPr>
        <p:spPr/>
        <p:txBody>
          <a:bodyPr/>
          <a:lstStyle/>
          <a:p>
            <a:r>
              <a:rPr lang="en-US" dirty="0"/>
              <a:t>The 1260a Report</a:t>
            </a:r>
          </a:p>
        </p:txBody>
      </p:sp>
      <p:sp>
        <p:nvSpPr>
          <p:cNvPr id="3" name="Content Placeholder 2">
            <a:extLst>
              <a:ext uri="{FF2B5EF4-FFF2-40B4-BE49-F238E27FC236}">
                <a16:creationId xmlns:a16="http://schemas.microsoft.com/office/drawing/2014/main" id="{2A439ED6-8479-FAC0-EF6F-C2A79A3A919C}"/>
              </a:ext>
            </a:extLst>
          </p:cNvPr>
          <p:cNvSpPr>
            <a:spLocks noGrp="1"/>
          </p:cNvSpPr>
          <p:nvPr>
            <p:ph idx="1"/>
          </p:nvPr>
        </p:nvSpPr>
        <p:spPr/>
        <p:txBody>
          <a:bodyPr>
            <a:normAutofit lnSpcReduction="10000"/>
          </a:bodyPr>
          <a:lstStyle/>
          <a:p>
            <a:r>
              <a:rPr lang="en-US" b="1" dirty="0"/>
              <a:t>What do you think a 1260a Report is? </a:t>
            </a:r>
          </a:p>
          <a:p>
            <a:r>
              <a:rPr lang="en-US" dirty="0"/>
              <a:t>Activity from Reading Contract Language Training: </a:t>
            </a:r>
          </a:p>
          <a:p>
            <a:pPr>
              <a:buFont typeface="Wingdings" panose="05000000000000000000" pitchFamily="2" charset="2"/>
              <a:buChar char="q"/>
            </a:pPr>
            <a:r>
              <a:rPr lang="en-US" dirty="0"/>
              <a:t>What is a PS Form 1260? </a:t>
            </a:r>
          </a:p>
          <a:p>
            <a:r>
              <a:rPr lang="en-US" dirty="0"/>
              <a:t>Answer: Main Time Keeping Entry Form </a:t>
            </a:r>
          </a:p>
          <a:p>
            <a:pPr>
              <a:buFont typeface="Wingdings" panose="05000000000000000000" pitchFamily="2" charset="2"/>
              <a:buChar char="q"/>
            </a:pPr>
            <a:r>
              <a:rPr lang="en-US" dirty="0"/>
              <a:t>What does ‘a’ stand for?</a:t>
            </a:r>
          </a:p>
          <a:p>
            <a:r>
              <a:rPr lang="en-US" dirty="0"/>
              <a:t>If you know what a 1260 is, and know what a report is, ‘a’ can only mean a few things</a:t>
            </a:r>
          </a:p>
          <a:p>
            <a:r>
              <a:rPr lang="en-US" dirty="0"/>
              <a:t>In this case, ‘a’ means Automated</a:t>
            </a:r>
          </a:p>
          <a:p>
            <a:r>
              <a:rPr lang="en-US" dirty="0"/>
              <a:t>The 1260a Report is the result of a 12-5-2014 Settlement designed to track work Management performs in Small Offices</a:t>
            </a:r>
          </a:p>
          <a:p>
            <a:r>
              <a:rPr lang="en-US" b="1" dirty="0"/>
              <a:t>ACTIVITY – Review the Next Slide / Provided 1260a for 5 Minutes! </a:t>
            </a:r>
          </a:p>
        </p:txBody>
      </p:sp>
    </p:spTree>
    <p:extLst>
      <p:ext uri="{BB962C8B-B14F-4D97-AF65-F5344CB8AC3E}">
        <p14:creationId xmlns:p14="http://schemas.microsoft.com/office/powerpoint/2010/main" val="671451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60BD-09A7-A2F4-3D80-CFCA3E19535A}"/>
              </a:ext>
            </a:extLst>
          </p:cNvPr>
          <p:cNvSpPr>
            <a:spLocks noGrp="1"/>
          </p:cNvSpPr>
          <p:nvPr>
            <p:ph type="title"/>
          </p:nvPr>
        </p:nvSpPr>
        <p:spPr/>
        <p:txBody>
          <a:bodyPr/>
          <a:lstStyle/>
          <a:p>
            <a:r>
              <a:rPr lang="en-US" dirty="0"/>
              <a:t>Activity: Review 1260a</a:t>
            </a:r>
          </a:p>
        </p:txBody>
      </p:sp>
      <p:graphicFrame>
        <p:nvGraphicFramePr>
          <p:cNvPr id="4" name="Content Placeholder 3">
            <a:extLst>
              <a:ext uri="{FF2B5EF4-FFF2-40B4-BE49-F238E27FC236}">
                <a16:creationId xmlns:a16="http://schemas.microsoft.com/office/drawing/2014/main" id="{E65E3AC1-0FCA-4CC5-C6B8-1EDC6E99AC01}"/>
              </a:ext>
            </a:extLst>
          </p:cNvPr>
          <p:cNvGraphicFramePr>
            <a:graphicFrameLocks noGrp="1" noChangeAspect="1"/>
          </p:cNvGraphicFramePr>
          <p:nvPr>
            <p:ph idx="1"/>
            <p:extLst>
              <p:ext uri="{D42A27DB-BD31-4B8C-83A1-F6EECF244321}">
                <p14:modId xmlns:p14="http://schemas.microsoft.com/office/powerpoint/2010/main" val="3997766533"/>
              </p:ext>
            </p:extLst>
          </p:nvPr>
        </p:nvGraphicFramePr>
        <p:xfrm>
          <a:off x="677334" y="1263408"/>
          <a:ext cx="8596668" cy="4778617"/>
        </p:xfrm>
        <a:graphic>
          <a:graphicData uri="http://schemas.openxmlformats.org/presentationml/2006/ole">
            <mc:AlternateContent xmlns:mc="http://schemas.openxmlformats.org/markup-compatibility/2006">
              <mc:Choice xmlns:v="urn:schemas-microsoft-com:vml" Requires="v">
                <p:oleObj name="Acrobat Document" r:id="rId3" imgW="5029093" imgH="3886200" progId="Acrobat.Document.DC">
                  <p:embed/>
                </p:oleObj>
              </mc:Choice>
              <mc:Fallback>
                <p:oleObj name="Acrobat Document" r:id="rId3" imgW="5029093" imgH="3886200" progId="Acrobat.Document.DC">
                  <p:embed/>
                  <p:pic>
                    <p:nvPicPr>
                      <p:cNvPr id="4" name="Content Placeholder 3">
                        <a:extLst>
                          <a:ext uri="{FF2B5EF4-FFF2-40B4-BE49-F238E27FC236}">
                            <a16:creationId xmlns:a16="http://schemas.microsoft.com/office/drawing/2014/main" id="{E65E3AC1-0FCA-4CC5-C6B8-1EDC6E99AC01}"/>
                          </a:ext>
                        </a:extLst>
                      </p:cNvPr>
                      <p:cNvPicPr/>
                      <p:nvPr/>
                    </p:nvPicPr>
                    <p:blipFill>
                      <a:blip r:embed="rId4"/>
                      <a:stretch>
                        <a:fillRect/>
                      </a:stretch>
                    </p:blipFill>
                    <p:spPr>
                      <a:xfrm>
                        <a:off x="677334" y="1263408"/>
                        <a:ext cx="8596668" cy="4778617"/>
                      </a:xfrm>
                      <a:prstGeom prst="rect">
                        <a:avLst/>
                      </a:prstGeom>
                    </p:spPr>
                  </p:pic>
                </p:oleObj>
              </mc:Fallback>
            </mc:AlternateContent>
          </a:graphicData>
        </a:graphic>
      </p:graphicFrame>
    </p:spTree>
    <p:extLst>
      <p:ext uri="{BB962C8B-B14F-4D97-AF65-F5344CB8AC3E}">
        <p14:creationId xmlns:p14="http://schemas.microsoft.com/office/powerpoint/2010/main" val="2986165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58D3-8687-6FB8-4DF7-1F759D480D70}"/>
              </a:ext>
            </a:extLst>
          </p:cNvPr>
          <p:cNvSpPr>
            <a:spLocks noGrp="1"/>
          </p:cNvSpPr>
          <p:nvPr>
            <p:ph type="title"/>
          </p:nvPr>
        </p:nvSpPr>
        <p:spPr/>
        <p:txBody>
          <a:bodyPr/>
          <a:lstStyle/>
          <a:p>
            <a:r>
              <a:rPr lang="en-US" dirty="0"/>
              <a:t>Using the 1260a</a:t>
            </a:r>
          </a:p>
        </p:txBody>
      </p:sp>
      <p:sp>
        <p:nvSpPr>
          <p:cNvPr id="3" name="Content Placeholder 2">
            <a:extLst>
              <a:ext uri="{FF2B5EF4-FFF2-40B4-BE49-F238E27FC236}">
                <a16:creationId xmlns:a16="http://schemas.microsoft.com/office/drawing/2014/main" id="{EFBF944D-0ACD-5628-66F2-07C6ECCCF821}"/>
              </a:ext>
            </a:extLst>
          </p:cNvPr>
          <p:cNvSpPr>
            <a:spLocks noGrp="1"/>
          </p:cNvSpPr>
          <p:nvPr>
            <p:ph idx="1"/>
          </p:nvPr>
        </p:nvSpPr>
        <p:spPr/>
        <p:txBody>
          <a:bodyPr>
            <a:normAutofit/>
          </a:bodyPr>
          <a:lstStyle/>
          <a:p>
            <a:r>
              <a:rPr lang="en-US" sz="2400" dirty="0"/>
              <a:t>Approximately every month (4 weeks) the President will send you the full 1260a for all MPWU Offices</a:t>
            </a:r>
          </a:p>
          <a:p>
            <a:r>
              <a:rPr lang="en-US" sz="2400" dirty="0"/>
              <a:t>You must search for all Offices in your Area and review their information</a:t>
            </a:r>
          </a:p>
          <a:p>
            <a:r>
              <a:rPr lang="en-US" sz="2400" dirty="0"/>
              <a:t>If Management worked more than the allowed hours, you submit the 1260a violation form on </a:t>
            </a:r>
            <a:r>
              <a:rPr lang="en-US" sz="2400" dirty="0" err="1"/>
              <a:t>APWU.Org</a:t>
            </a:r>
            <a:r>
              <a:rPr lang="en-US" sz="2400" dirty="0"/>
              <a:t>! </a:t>
            </a:r>
          </a:p>
          <a:p>
            <a:r>
              <a:rPr lang="en-US" sz="2400" dirty="0"/>
              <a:t>The report is the ‘Master list’ but the ‘Violation’ report on your Flash Drive / Provided will also be sent and contains ONLY the violations! </a:t>
            </a:r>
          </a:p>
        </p:txBody>
      </p:sp>
    </p:spTree>
    <p:extLst>
      <p:ext uri="{BB962C8B-B14F-4D97-AF65-F5344CB8AC3E}">
        <p14:creationId xmlns:p14="http://schemas.microsoft.com/office/powerpoint/2010/main" val="1668532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A9780-1287-F0CE-EE5E-220AE7EB88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71A45D-64B0-6110-DD63-F0AB63FA158C}"/>
              </a:ext>
            </a:extLst>
          </p:cNvPr>
          <p:cNvSpPr>
            <a:spLocks noGrp="1"/>
          </p:cNvSpPr>
          <p:nvPr>
            <p:ph type="title"/>
          </p:nvPr>
        </p:nvSpPr>
        <p:spPr/>
        <p:txBody>
          <a:bodyPr/>
          <a:lstStyle/>
          <a:p>
            <a:r>
              <a:rPr lang="en-US" dirty="0"/>
              <a:t>Problems with the 1260a</a:t>
            </a:r>
          </a:p>
        </p:txBody>
      </p:sp>
      <p:sp>
        <p:nvSpPr>
          <p:cNvPr id="3" name="Content Placeholder 2">
            <a:extLst>
              <a:ext uri="{FF2B5EF4-FFF2-40B4-BE49-F238E27FC236}">
                <a16:creationId xmlns:a16="http://schemas.microsoft.com/office/drawing/2014/main" id="{3322D75D-8F38-B576-8CEA-653C69B52731}"/>
              </a:ext>
            </a:extLst>
          </p:cNvPr>
          <p:cNvSpPr>
            <a:spLocks noGrp="1"/>
          </p:cNvSpPr>
          <p:nvPr>
            <p:ph idx="1"/>
          </p:nvPr>
        </p:nvSpPr>
        <p:spPr/>
        <p:txBody>
          <a:bodyPr>
            <a:normAutofit/>
          </a:bodyPr>
          <a:lstStyle/>
          <a:p>
            <a:r>
              <a:rPr lang="en-US" sz="2400" b="1" dirty="0"/>
              <a:t>Why do you think the APWU wanted the 1260a? </a:t>
            </a:r>
          </a:p>
          <a:p>
            <a:r>
              <a:rPr lang="en-US" sz="2400" dirty="0"/>
              <a:t>The biggest problem is the 1260a relied on Management accurately recording / reporting their hours! </a:t>
            </a:r>
          </a:p>
          <a:p>
            <a:r>
              <a:rPr lang="en-US" sz="2400" dirty="0"/>
              <a:t>In a Small Office we struggle with member involvement and Steward availability so we MUST rely on the 1260a</a:t>
            </a:r>
          </a:p>
          <a:p>
            <a:r>
              <a:rPr lang="en-US" sz="2400" dirty="0"/>
              <a:t>Management can falsify the 1260a, but you would be surprised how often Management reports their own violations </a:t>
            </a:r>
          </a:p>
        </p:txBody>
      </p:sp>
    </p:spTree>
    <p:extLst>
      <p:ext uri="{BB962C8B-B14F-4D97-AF65-F5344CB8AC3E}">
        <p14:creationId xmlns:p14="http://schemas.microsoft.com/office/powerpoint/2010/main" val="3587051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ED18A-CA99-1D38-9C27-9C9F9D362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3E957F-9238-0418-4099-7A3FDF987938}"/>
              </a:ext>
            </a:extLst>
          </p:cNvPr>
          <p:cNvSpPr>
            <a:spLocks noGrp="1"/>
          </p:cNvSpPr>
          <p:nvPr>
            <p:ph type="title"/>
          </p:nvPr>
        </p:nvSpPr>
        <p:spPr/>
        <p:txBody>
          <a:bodyPr/>
          <a:lstStyle/>
          <a:p>
            <a:r>
              <a:rPr lang="en-US" dirty="0"/>
              <a:t>1260a Violation = 1.6 Violation</a:t>
            </a:r>
          </a:p>
        </p:txBody>
      </p:sp>
      <p:sp>
        <p:nvSpPr>
          <p:cNvPr id="3" name="Content Placeholder 2">
            <a:extLst>
              <a:ext uri="{FF2B5EF4-FFF2-40B4-BE49-F238E27FC236}">
                <a16:creationId xmlns:a16="http://schemas.microsoft.com/office/drawing/2014/main" id="{22DE0091-3031-0DB3-3421-2F2D1E560156}"/>
              </a:ext>
            </a:extLst>
          </p:cNvPr>
          <p:cNvSpPr>
            <a:spLocks noGrp="1"/>
          </p:cNvSpPr>
          <p:nvPr>
            <p:ph idx="1"/>
          </p:nvPr>
        </p:nvSpPr>
        <p:spPr/>
        <p:txBody>
          <a:bodyPr>
            <a:normAutofit lnSpcReduction="10000"/>
          </a:bodyPr>
          <a:lstStyle/>
          <a:p>
            <a:r>
              <a:rPr lang="en-US" sz="2400" b="1" dirty="0"/>
              <a:t>The 1260a is simply an additional piece of evidence that unquestionably proves a violation of 1.6</a:t>
            </a:r>
          </a:p>
          <a:p>
            <a:r>
              <a:rPr lang="en-US" sz="2400" dirty="0"/>
              <a:t>It also can be a violation of various MOUs, Q&amp;As, </a:t>
            </a:r>
            <a:r>
              <a:rPr lang="en-US" sz="2400" dirty="0" err="1"/>
              <a:t>etc</a:t>
            </a:r>
            <a:r>
              <a:rPr lang="en-US" sz="2400" dirty="0"/>
              <a:t> that we will cover</a:t>
            </a:r>
          </a:p>
          <a:p>
            <a:r>
              <a:rPr lang="en-US" sz="2400" dirty="0"/>
              <a:t>While Small Office issues cite different language, ALL Grievances are essentially the same UNLESS you it goes to the ADRP Process</a:t>
            </a:r>
          </a:p>
          <a:p>
            <a:r>
              <a:rPr lang="en-US" sz="2400" b="1" dirty="0"/>
              <a:t>If you encounter an issue that should be referred to the ADRP (Per MOU or CBA) you MUST Contact the Craft Director and President! </a:t>
            </a:r>
            <a:endParaRPr lang="en-US" sz="2400" dirty="0"/>
          </a:p>
        </p:txBody>
      </p:sp>
    </p:spTree>
    <p:extLst>
      <p:ext uri="{BB962C8B-B14F-4D97-AF65-F5344CB8AC3E}">
        <p14:creationId xmlns:p14="http://schemas.microsoft.com/office/powerpoint/2010/main" val="589346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52BC875-CC6C-AD42-E3A0-5C92427F2414}"/>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CE12663E-56E5-9E38-640A-58FAE963B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A50AFDA2-7639-A8D7-2B6B-09FAEC56B3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95A42D7C-7827-7E3B-637E-19C9F5F4DE6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7EDBE50-E822-5CCE-27D4-94368911D9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D74926FC-D05C-5091-0B03-F4A164BA9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2652DBA0-2BBA-F9D2-8AA8-FF745ADF8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D3C55472-6604-0068-BDD5-3A7FC16BAD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1457B9F0-4123-EA3F-F29D-D8C588994C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28A420A9-2D64-E8C5-FDAB-66C012CBC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968C6268-6AB5-A042-643E-58FCFFC7DE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48D24FEC-94F3-17C9-D5B6-898E3CB60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56D18677-0E8F-FE26-CB29-981DE5C8E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B243A87B-A893-9F05-0E39-24D142510AF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B89BA45A-F52E-ABC4-4883-D5FE1DE7C4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A25CEB86-C1F5-BF31-0598-CC69060AF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2BB6E979-8B2E-9016-3AB3-85A1A256D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414E5781-A3A8-32F7-C723-E9D7E33837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94BFEB6D-CA87-7696-4E72-658DDD0FD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B0905CFF-1CE1-F536-5978-BD43CB395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D01A3914-A349-C722-88A0-911ECC6AFF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E1CC36-6F45-7851-4702-E3336E9A1CC3}"/>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Exercise Prep</a:t>
            </a:r>
            <a:br>
              <a:rPr lang="en-US" sz="6000" dirty="0">
                <a:solidFill>
                  <a:srgbClr val="FFFFFF"/>
                </a:solidFill>
              </a:rPr>
            </a:br>
            <a:r>
              <a:rPr lang="en-US" sz="3200" dirty="0">
                <a:solidFill>
                  <a:srgbClr val="FFFFFF"/>
                </a:solidFill>
              </a:rPr>
              <a:t>(A Brief Primer on Language)</a:t>
            </a:r>
          </a:p>
        </p:txBody>
      </p:sp>
      <p:sp>
        <p:nvSpPr>
          <p:cNvPr id="38" name="Isosceles Triangle 37">
            <a:extLst>
              <a:ext uri="{FF2B5EF4-FFF2-40B4-BE49-F238E27FC236}">
                <a16:creationId xmlns:a16="http://schemas.microsoft.com/office/drawing/2014/main" id="{B91A138B-2D1B-2C42-60B6-DC57F4539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7474687"/>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Burning match">
            <a:extLst>
              <a:ext uri="{FF2B5EF4-FFF2-40B4-BE49-F238E27FC236}">
                <a16:creationId xmlns:a16="http://schemas.microsoft.com/office/drawing/2014/main" id="{7972168D-5243-991D-66FE-B45EFDE53D7A}"/>
              </a:ext>
            </a:extLst>
          </p:cNvPr>
          <p:cNvPicPr>
            <a:picLocks noChangeAspect="1"/>
          </p:cNvPicPr>
          <p:nvPr/>
        </p:nvPicPr>
        <p:blipFill>
          <a:blip r:embed="rId3"/>
          <a:srcRect r="23469" b="-1"/>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E1E8C57B-8124-2573-91DC-38DFF1CAFA21}"/>
              </a:ext>
            </a:extLst>
          </p:cNvPr>
          <p:cNvSpPr>
            <a:spLocks noGrp="1"/>
          </p:cNvSpPr>
          <p:nvPr>
            <p:ph type="title"/>
          </p:nvPr>
        </p:nvSpPr>
        <p:spPr>
          <a:xfrm>
            <a:off x="677333" y="609600"/>
            <a:ext cx="3851123" cy="1320800"/>
          </a:xfrm>
        </p:spPr>
        <p:txBody>
          <a:bodyPr>
            <a:normAutofit/>
          </a:bodyPr>
          <a:lstStyle/>
          <a:p>
            <a:r>
              <a:rPr lang="en-US" dirty="0"/>
              <a:t>Fast Thinking</a:t>
            </a:r>
          </a:p>
        </p:txBody>
      </p:sp>
      <p:sp>
        <p:nvSpPr>
          <p:cNvPr id="3" name="Content Placeholder 2">
            <a:extLst>
              <a:ext uri="{FF2B5EF4-FFF2-40B4-BE49-F238E27FC236}">
                <a16:creationId xmlns:a16="http://schemas.microsoft.com/office/drawing/2014/main" id="{57EE7764-4C5D-A4BB-92FB-B6D89B539968}"/>
              </a:ext>
            </a:extLst>
          </p:cNvPr>
          <p:cNvSpPr>
            <a:spLocks noGrp="1"/>
          </p:cNvSpPr>
          <p:nvPr>
            <p:ph idx="1"/>
          </p:nvPr>
        </p:nvSpPr>
        <p:spPr>
          <a:xfrm>
            <a:off x="677334" y="1472813"/>
            <a:ext cx="3851122" cy="4568550"/>
          </a:xfrm>
        </p:spPr>
        <p:txBody>
          <a:bodyPr>
            <a:normAutofit/>
          </a:bodyPr>
          <a:lstStyle/>
          <a:p>
            <a:r>
              <a:rPr lang="en-US" sz="2000" dirty="0"/>
              <a:t>In the next section you will have a rapid-fire mock research situation that you will commonly find yourself in when dealing with members until you memorize Small Office language</a:t>
            </a:r>
          </a:p>
          <a:p>
            <a:r>
              <a:rPr lang="en-US" sz="2000" dirty="0"/>
              <a:t>Since Small Office issues can be complicated, you need to learn to quickly understand Contract Language AND develop the ability to skim properly to identify what provisions apply</a:t>
            </a: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62709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381E-331D-1388-A786-A6410EECC56A}"/>
              </a:ext>
            </a:extLst>
          </p:cNvPr>
          <p:cNvSpPr>
            <a:spLocks noGrp="1"/>
          </p:cNvSpPr>
          <p:nvPr>
            <p:ph type="title"/>
          </p:nvPr>
        </p:nvSpPr>
        <p:spPr/>
        <p:txBody>
          <a:bodyPr/>
          <a:lstStyle/>
          <a:p>
            <a:r>
              <a:rPr lang="en-US" dirty="0"/>
              <a:t>Tools You Have</a:t>
            </a:r>
          </a:p>
        </p:txBody>
      </p:sp>
      <p:sp>
        <p:nvSpPr>
          <p:cNvPr id="3" name="Content Placeholder 2">
            <a:extLst>
              <a:ext uri="{FF2B5EF4-FFF2-40B4-BE49-F238E27FC236}">
                <a16:creationId xmlns:a16="http://schemas.microsoft.com/office/drawing/2014/main" id="{3789C55B-3144-7C00-0DC9-AC582D2FB84D}"/>
              </a:ext>
            </a:extLst>
          </p:cNvPr>
          <p:cNvSpPr>
            <a:spLocks noGrp="1"/>
          </p:cNvSpPr>
          <p:nvPr>
            <p:ph idx="1"/>
          </p:nvPr>
        </p:nvSpPr>
        <p:spPr/>
        <p:txBody>
          <a:bodyPr/>
          <a:lstStyle/>
          <a:p>
            <a:r>
              <a:rPr lang="en-US" dirty="0"/>
              <a:t>Previously you were referred to the </a:t>
            </a:r>
            <a:r>
              <a:rPr lang="en-US" dirty="0" err="1"/>
              <a:t>Youtube</a:t>
            </a:r>
            <a:r>
              <a:rPr lang="en-US" dirty="0"/>
              <a:t> video on Reading Contract Language which is an excellent 2-Hour course I STRONGLY recommend </a:t>
            </a:r>
          </a:p>
          <a:p>
            <a:r>
              <a:rPr lang="en-US" dirty="0"/>
              <a:t>If you get stuck understanding language you should refer to the following Dictionaries to get started: </a:t>
            </a:r>
          </a:p>
          <a:p>
            <a:pPr>
              <a:buAutoNum type="arabicPeriod"/>
            </a:pPr>
            <a:r>
              <a:rPr lang="en-US" dirty="0"/>
              <a:t>Blacks Law Dictionary (8</a:t>
            </a:r>
            <a:r>
              <a:rPr lang="en-US" baseline="30000" dirty="0"/>
              <a:t>th</a:t>
            </a:r>
            <a:r>
              <a:rPr lang="en-US" dirty="0"/>
              <a:t> Edition is on the Chornoby Flash Drive) for Legal Terms</a:t>
            </a:r>
          </a:p>
          <a:p>
            <a:pPr>
              <a:buAutoNum type="arabicPeriod"/>
            </a:pPr>
            <a:r>
              <a:rPr lang="en-US" dirty="0"/>
              <a:t>The Law Dictionary ( </a:t>
            </a:r>
            <a:r>
              <a:rPr lang="en-US" dirty="0">
                <a:hlinkClick r:id="rId3"/>
              </a:rPr>
              <a:t>https://thelawdictionary.org/</a:t>
            </a:r>
            <a:r>
              <a:rPr lang="en-US" dirty="0"/>
              <a:t>  )</a:t>
            </a:r>
          </a:p>
          <a:p>
            <a:pPr>
              <a:buAutoNum type="arabicPeriod"/>
            </a:pPr>
            <a:r>
              <a:rPr lang="en-US" dirty="0"/>
              <a:t>Merriam – Webster Dictionary ( </a:t>
            </a:r>
            <a:r>
              <a:rPr lang="en-US" dirty="0">
                <a:hlinkClick r:id="rId4"/>
              </a:rPr>
              <a:t>https://www.merriam-webster.com/</a:t>
            </a:r>
            <a:r>
              <a:rPr lang="en-US" dirty="0"/>
              <a:t> )</a:t>
            </a:r>
          </a:p>
          <a:p>
            <a:pPr>
              <a:buAutoNum type="arabicPeriod"/>
            </a:pPr>
            <a:r>
              <a:rPr lang="en-US" dirty="0"/>
              <a:t>The Cambridge Dictionary ( </a:t>
            </a:r>
            <a:r>
              <a:rPr lang="en-US" dirty="0">
                <a:hlinkClick r:id="rId5"/>
              </a:rPr>
              <a:t>https://dictionary.cambridge.org/us/</a:t>
            </a:r>
            <a:r>
              <a:rPr lang="en-US" dirty="0"/>
              <a:t> )</a:t>
            </a:r>
          </a:p>
          <a:p>
            <a:r>
              <a:rPr lang="en-US" b="1" dirty="0"/>
              <a:t>If you still cannot decipher CBA / MOU Language, reach out to your Craft Director or the President </a:t>
            </a:r>
          </a:p>
        </p:txBody>
      </p:sp>
    </p:spTree>
    <p:extLst>
      <p:ext uri="{BB962C8B-B14F-4D97-AF65-F5344CB8AC3E}">
        <p14:creationId xmlns:p14="http://schemas.microsoft.com/office/powerpoint/2010/main" val="3231129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CC64B-08A6-4AB0-8D70-2B8990C1205F}"/>
              </a:ext>
            </a:extLst>
          </p:cNvPr>
          <p:cNvSpPr>
            <a:spLocks noGrp="1"/>
          </p:cNvSpPr>
          <p:nvPr>
            <p:ph type="title"/>
          </p:nvPr>
        </p:nvSpPr>
        <p:spPr/>
        <p:txBody>
          <a:bodyPr/>
          <a:lstStyle/>
          <a:p>
            <a:r>
              <a:rPr lang="en-US" dirty="0"/>
              <a:t>What About …</a:t>
            </a:r>
          </a:p>
        </p:txBody>
      </p:sp>
      <p:sp>
        <p:nvSpPr>
          <p:cNvPr id="3" name="Content Placeholder 2">
            <a:extLst>
              <a:ext uri="{FF2B5EF4-FFF2-40B4-BE49-F238E27FC236}">
                <a16:creationId xmlns:a16="http://schemas.microsoft.com/office/drawing/2014/main" id="{9CB6ED6B-7B9D-9FD8-7B02-CD26BBD2B481}"/>
              </a:ext>
            </a:extLst>
          </p:cNvPr>
          <p:cNvSpPr>
            <a:spLocks noGrp="1"/>
          </p:cNvSpPr>
          <p:nvPr>
            <p:ph idx="1"/>
          </p:nvPr>
        </p:nvSpPr>
        <p:spPr/>
        <p:txBody>
          <a:bodyPr/>
          <a:lstStyle/>
          <a:p>
            <a:r>
              <a:rPr lang="en-US" b="1" dirty="0"/>
              <a:t>But Eric, you always reference Arbitrations, Historic Documents, </a:t>
            </a:r>
            <a:r>
              <a:rPr lang="en-US" b="1" dirty="0" err="1"/>
              <a:t>etc</a:t>
            </a:r>
            <a:r>
              <a:rPr lang="en-US" b="1" dirty="0"/>
              <a:t> in your other training. What about in Small Offices? </a:t>
            </a:r>
          </a:p>
          <a:p>
            <a:r>
              <a:rPr lang="en-US" dirty="0"/>
              <a:t>For Small Office issues we do not have 50 years of historic documentation, we have at most 14 years of precedence </a:t>
            </a:r>
          </a:p>
          <a:p>
            <a:r>
              <a:rPr lang="en-US" dirty="0"/>
              <a:t>The largest issues we had in Small Offices (PSE Usage, PTF Usage, Travel to other offices, Using your own Vehicle, and Custodial Work) were resoled with negotiation, MOUs, and new Contractual Language</a:t>
            </a:r>
          </a:p>
          <a:p>
            <a:r>
              <a:rPr lang="en-US" dirty="0"/>
              <a:t>The majority of gains in our recent CBAs directly resolve issues we have in Small Offices</a:t>
            </a:r>
          </a:p>
          <a:p>
            <a:r>
              <a:rPr lang="en-US" b="1" dirty="0"/>
              <a:t>You do NOT need to do more extensive research than using the provided resources! </a:t>
            </a:r>
          </a:p>
        </p:txBody>
      </p:sp>
    </p:spTree>
    <p:extLst>
      <p:ext uri="{BB962C8B-B14F-4D97-AF65-F5344CB8AC3E}">
        <p14:creationId xmlns:p14="http://schemas.microsoft.com/office/powerpoint/2010/main" val="2749347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248ECFF-4854-8927-DD33-9CFAF6C67E38}"/>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4AF6E3C-A5C7-1F79-4FD5-57F6891572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0D078C1D-44AC-B1B6-11AD-522B6CE0C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D0B86244-EDDC-A7E1-4DA6-2D4B924DEB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5242A23-1D05-0793-05A0-CECE2C9CCCF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E5028538-41AA-9B11-0E9B-171388D299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37407405-E83E-86DA-01DD-056796B48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91C5E59E-4592-9FB1-1F48-128F41525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EDAF5BAD-ECA0-F1DF-758C-1E6509350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3084A511-0123-8E1E-2914-5EA6DF08F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A68494F5-F2E6-5315-DB01-F30DE7D23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0E8C7A8D-AEA7-1D58-6011-7C5D819C6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B4C5CD92-1E82-0D4A-87CD-F1CCF5378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10D168EB-BE2B-4EB2-F3C7-E8FD990830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2D98CF0E-1891-C427-BFA8-1799F995EC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01AAA16A-94A5-9D32-3043-3A4D43A61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D0F30A55-6844-10BE-052B-3931B20C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6B2083A1-DCC2-90D7-1682-C734AAF66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B0E4EB1F-9E70-81DE-DDA0-B351D34A1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CACBC274-B586-FCAF-CE1E-AAF53F97A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D0F74C11-8D2B-AA5C-FB3C-2346C12AA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35B45D-E478-0D3F-99EF-95AD67DF4214}"/>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Common Language</a:t>
            </a:r>
            <a:br>
              <a:rPr lang="en-US" sz="6000" dirty="0">
                <a:solidFill>
                  <a:srgbClr val="FFFFFF"/>
                </a:solidFill>
              </a:rPr>
            </a:br>
            <a:r>
              <a:rPr lang="en-US" sz="3200" dirty="0">
                <a:solidFill>
                  <a:srgbClr val="FFFFFF"/>
                </a:solidFill>
              </a:rPr>
              <a:t>(A Jumpstart on Small Offices)</a:t>
            </a:r>
          </a:p>
        </p:txBody>
      </p:sp>
      <p:sp>
        <p:nvSpPr>
          <p:cNvPr id="38" name="Isosceles Triangle 37">
            <a:extLst>
              <a:ext uri="{FF2B5EF4-FFF2-40B4-BE49-F238E27FC236}">
                <a16:creationId xmlns:a16="http://schemas.microsoft.com/office/drawing/2014/main" id="{5F1BB946-40EC-FC59-DA17-4B1AE93CC6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0810516"/>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6F16C-ECAB-0DED-EFF6-6686E16B1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F0118C-D5AD-5B78-9D2D-FBDB0FB4AC33}"/>
              </a:ext>
            </a:extLst>
          </p:cNvPr>
          <p:cNvSpPr>
            <a:spLocks noGrp="1"/>
          </p:cNvSpPr>
          <p:nvPr>
            <p:ph type="title"/>
          </p:nvPr>
        </p:nvSpPr>
        <p:spPr/>
        <p:txBody>
          <a:bodyPr/>
          <a:lstStyle/>
          <a:p>
            <a:r>
              <a:rPr lang="en-US" dirty="0"/>
              <a:t>Where to Look </a:t>
            </a:r>
          </a:p>
        </p:txBody>
      </p:sp>
      <p:sp>
        <p:nvSpPr>
          <p:cNvPr id="3" name="Content Placeholder 2">
            <a:extLst>
              <a:ext uri="{FF2B5EF4-FFF2-40B4-BE49-F238E27FC236}">
                <a16:creationId xmlns:a16="http://schemas.microsoft.com/office/drawing/2014/main" id="{E790E11F-92BC-B53C-1DC0-278C7B6C40A3}"/>
              </a:ext>
            </a:extLst>
          </p:cNvPr>
          <p:cNvSpPr>
            <a:spLocks noGrp="1"/>
          </p:cNvSpPr>
          <p:nvPr>
            <p:ph idx="1"/>
          </p:nvPr>
        </p:nvSpPr>
        <p:spPr/>
        <p:txBody>
          <a:bodyPr>
            <a:normAutofit fontScale="85000" lnSpcReduction="10000"/>
          </a:bodyPr>
          <a:lstStyle/>
          <a:p>
            <a:r>
              <a:rPr lang="en-US" sz="3000" dirty="0"/>
              <a:t>In Small Offices you are more likely to deal with PTF’s, PSE’s, and Hired-Off-The-Street Postmasters / PMRs</a:t>
            </a:r>
          </a:p>
          <a:p>
            <a:r>
              <a:rPr lang="en-US" sz="3000" dirty="0"/>
              <a:t>This presents unique rules and situations you must be prepared to research and handle</a:t>
            </a:r>
          </a:p>
          <a:p>
            <a:r>
              <a:rPr lang="en-US" sz="3000" dirty="0"/>
              <a:t>To prepare for this research we will perform another activity</a:t>
            </a:r>
          </a:p>
          <a:p>
            <a:r>
              <a:rPr lang="en-US" sz="3000" b="1" dirty="0"/>
              <a:t>Use the list in the next slide, plus your JCIM &amp; CBA to answer the next series of questions (30 minutes)</a:t>
            </a:r>
          </a:p>
        </p:txBody>
      </p:sp>
    </p:spTree>
    <p:extLst>
      <p:ext uri="{BB962C8B-B14F-4D97-AF65-F5344CB8AC3E}">
        <p14:creationId xmlns:p14="http://schemas.microsoft.com/office/powerpoint/2010/main" val="2742772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6FB20D-B733-02F4-52F0-393B941669B2}"/>
              </a:ext>
            </a:extLst>
          </p:cNvPr>
          <p:cNvSpPr>
            <a:spLocks noGrp="1"/>
          </p:cNvSpPr>
          <p:nvPr>
            <p:ph type="title"/>
          </p:nvPr>
        </p:nvSpPr>
        <p:spPr/>
        <p:txBody>
          <a:bodyPr/>
          <a:lstStyle/>
          <a:p>
            <a:r>
              <a:rPr lang="en-US" dirty="0"/>
              <a:t>MOU Starter Guide</a:t>
            </a:r>
          </a:p>
        </p:txBody>
      </p:sp>
      <p:sp>
        <p:nvSpPr>
          <p:cNvPr id="5" name="Text Placeholder 4">
            <a:extLst>
              <a:ext uri="{FF2B5EF4-FFF2-40B4-BE49-F238E27FC236}">
                <a16:creationId xmlns:a16="http://schemas.microsoft.com/office/drawing/2014/main" id="{72A4B9D8-506F-59B1-1839-5ECF0652A03B}"/>
              </a:ext>
            </a:extLst>
          </p:cNvPr>
          <p:cNvSpPr>
            <a:spLocks noGrp="1"/>
          </p:cNvSpPr>
          <p:nvPr>
            <p:ph type="body" idx="1"/>
          </p:nvPr>
        </p:nvSpPr>
        <p:spPr/>
        <p:txBody>
          <a:bodyPr/>
          <a:lstStyle/>
          <a:p>
            <a:r>
              <a:rPr lang="en-US" dirty="0"/>
              <a:t>These are all in the CBA (With Associated Page #)</a:t>
            </a:r>
          </a:p>
        </p:txBody>
      </p:sp>
      <p:sp>
        <p:nvSpPr>
          <p:cNvPr id="6" name="Content Placeholder 5">
            <a:extLst>
              <a:ext uri="{FF2B5EF4-FFF2-40B4-BE49-F238E27FC236}">
                <a16:creationId xmlns:a16="http://schemas.microsoft.com/office/drawing/2014/main" id="{1BA01005-1897-ADA7-D7E3-CFA1D42E6135}"/>
              </a:ext>
            </a:extLst>
          </p:cNvPr>
          <p:cNvSpPr>
            <a:spLocks noGrp="1"/>
          </p:cNvSpPr>
          <p:nvPr>
            <p:ph sz="half" idx="2"/>
          </p:nvPr>
        </p:nvSpPr>
        <p:spPr/>
        <p:txBody>
          <a:bodyPr>
            <a:normAutofit fontScale="92500" lnSpcReduction="20000"/>
          </a:bodyPr>
          <a:lstStyle/>
          <a:p>
            <a:r>
              <a:rPr lang="en-US" dirty="0"/>
              <a:t>Clerical Work (273)</a:t>
            </a:r>
          </a:p>
          <a:p>
            <a:r>
              <a:rPr lang="en-US" dirty="0"/>
              <a:t>Article 1.6B (274)</a:t>
            </a:r>
          </a:p>
          <a:p>
            <a:r>
              <a:rPr lang="en-US" dirty="0"/>
              <a:t>Global Settlement (275)</a:t>
            </a:r>
          </a:p>
          <a:p>
            <a:r>
              <a:rPr lang="en-US" dirty="0"/>
              <a:t>PSE District Caps (284)</a:t>
            </a:r>
          </a:p>
          <a:p>
            <a:r>
              <a:rPr lang="en-US" dirty="0"/>
              <a:t>PSE Automatic Conversion (286)</a:t>
            </a:r>
          </a:p>
          <a:p>
            <a:r>
              <a:rPr lang="en-US" dirty="0"/>
              <a:t>NTFT in Retail Level 20 + Under (289)</a:t>
            </a:r>
          </a:p>
          <a:p>
            <a:r>
              <a:rPr lang="en-US" dirty="0"/>
              <a:t>NTFT Duty Assignments (289)</a:t>
            </a:r>
          </a:p>
          <a:p>
            <a:r>
              <a:rPr lang="en-US" dirty="0"/>
              <a:t>Modified Work Week (298)</a:t>
            </a:r>
          </a:p>
        </p:txBody>
      </p:sp>
      <p:sp>
        <p:nvSpPr>
          <p:cNvPr id="7" name="Text Placeholder 6">
            <a:extLst>
              <a:ext uri="{FF2B5EF4-FFF2-40B4-BE49-F238E27FC236}">
                <a16:creationId xmlns:a16="http://schemas.microsoft.com/office/drawing/2014/main" id="{4A58D2AF-0823-7271-66C6-F7419681C53B}"/>
              </a:ext>
            </a:extLst>
          </p:cNvPr>
          <p:cNvSpPr>
            <a:spLocks noGrp="1"/>
          </p:cNvSpPr>
          <p:nvPr>
            <p:ph type="body" sz="quarter" idx="3"/>
          </p:nvPr>
        </p:nvSpPr>
        <p:spPr/>
        <p:txBody>
          <a:bodyPr/>
          <a:lstStyle/>
          <a:p>
            <a:r>
              <a:rPr lang="en-US" dirty="0"/>
              <a:t>HINT: Use a highlighter, mark pages, and fold corners!</a:t>
            </a:r>
          </a:p>
        </p:txBody>
      </p:sp>
      <p:sp>
        <p:nvSpPr>
          <p:cNvPr id="8" name="Content Placeholder 7">
            <a:extLst>
              <a:ext uri="{FF2B5EF4-FFF2-40B4-BE49-F238E27FC236}">
                <a16:creationId xmlns:a16="http://schemas.microsoft.com/office/drawing/2014/main" id="{4F53CD75-44E9-8340-42EA-563546DF0C49}"/>
              </a:ext>
            </a:extLst>
          </p:cNvPr>
          <p:cNvSpPr>
            <a:spLocks noGrp="1"/>
          </p:cNvSpPr>
          <p:nvPr>
            <p:ph sz="quarter" idx="4"/>
          </p:nvPr>
        </p:nvSpPr>
        <p:spPr/>
        <p:txBody>
          <a:bodyPr>
            <a:normAutofit fontScale="92500" lnSpcReduction="20000"/>
          </a:bodyPr>
          <a:lstStyle/>
          <a:p>
            <a:r>
              <a:rPr lang="en-US" dirty="0"/>
              <a:t>PTF Court Leave (308)</a:t>
            </a:r>
          </a:p>
          <a:p>
            <a:r>
              <a:rPr lang="en-US" dirty="0"/>
              <a:t>PSE Annual Leave (313)</a:t>
            </a:r>
          </a:p>
          <a:p>
            <a:r>
              <a:rPr lang="en-US" dirty="0"/>
              <a:t>PTF Annual Leave (313)</a:t>
            </a:r>
          </a:p>
          <a:p>
            <a:r>
              <a:rPr lang="en-US" dirty="0"/>
              <a:t>Contract Postal Units (365)</a:t>
            </a:r>
          </a:p>
          <a:p>
            <a:r>
              <a:rPr lang="en-US" dirty="0"/>
              <a:t>Use of Privately Owned Vehicles (371)</a:t>
            </a:r>
          </a:p>
          <a:p>
            <a:r>
              <a:rPr lang="en-US" dirty="0"/>
              <a:t>Assignment of PTF Hub Clerks (379)</a:t>
            </a:r>
          </a:p>
          <a:p>
            <a:r>
              <a:rPr lang="en-US" dirty="0"/>
              <a:t>PTF Preference (380)</a:t>
            </a:r>
          </a:p>
          <a:p>
            <a:r>
              <a:rPr lang="en-US" dirty="0"/>
              <a:t>Residual Vacancies – Clerk Craft (399)</a:t>
            </a:r>
          </a:p>
          <a:p>
            <a:r>
              <a:rPr lang="en-US" dirty="0"/>
              <a:t>Custodial Duties in Small Post Offices (418)</a:t>
            </a:r>
          </a:p>
        </p:txBody>
      </p:sp>
    </p:spTree>
    <p:extLst>
      <p:ext uri="{BB962C8B-B14F-4D97-AF65-F5344CB8AC3E}">
        <p14:creationId xmlns:p14="http://schemas.microsoft.com/office/powerpoint/2010/main" val="32117641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A2E0C-F227-924A-BC49-4F6C8E5C92A0}"/>
              </a:ext>
            </a:extLst>
          </p:cNvPr>
          <p:cNvSpPr>
            <a:spLocks noGrp="1"/>
          </p:cNvSpPr>
          <p:nvPr>
            <p:ph type="title"/>
          </p:nvPr>
        </p:nvSpPr>
        <p:spPr/>
        <p:txBody>
          <a:bodyPr/>
          <a:lstStyle/>
          <a:p>
            <a:r>
              <a:rPr lang="en-US" dirty="0"/>
              <a:t>Activity #1 – Researching, Citing, and Using Contractual Language</a:t>
            </a:r>
          </a:p>
        </p:txBody>
      </p:sp>
      <p:sp>
        <p:nvSpPr>
          <p:cNvPr id="3" name="Content Placeholder 2">
            <a:extLst>
              <a:ext uri="{FF2B5EF4-FFF2-40B4-BE49-F238E27FC236}">
                <a16:creationId xmlns:a16="http://schemas.microsoft.com/office/drawing/2014/main" id="{1932930B-1368-C714-11FA-D9738159463D}"/>
              </a:ext>
            </a:extLst>
          </p:cNvPr>
          <p:cNvSpPr>
            <a:spLocks noGrp="1"/>
          </p:cNvSpPr>
          <p:nvPr>
            <p:ph idx="1"/>
          </p:nvPr>
        </p:nvSpPr>
        <p:spPr/>
        <p:txBody>
          <a:bodyPr/>
          <a:lstStyle/>
          <a:p>
            <a:pPr>
              <a:buFont typeface="+mj-lt"/>
              <a:buAutoNum type="arabicPeriod"/>
            </a:pPr>
            <a:r>
              <a:rPr lang="en-US" dirty="0"/>
              <a:t>PTFs can now ‘opt’ into offices they want to work in. What is the radius they are allowed to ‘opt’ into?</a:t>
            </a:r>
          </a:p>
          <a:p>
            <a:pPr>
              <a:buFont typeface="+mj-lt"/>
              <a:buAutoNum type="arabicPeriod"/>
            </a:pPr>
            <a:r>
              <a:rPr lang="en-US" dirty="0"/>
              <a:t>Where will you find the PTF opt language? </a:t>
            </a:r>
          </a:p>
          <a:p>
            <a:pPr>
              <a:buFont typeface="+mj-lt"/>
              <a:buAutoNum type="arabicPeriod"/>
            </a:pPr>
            <a:r>
              <a:rPr lang="en-US" dirty="0"/>
              <a:t>Can Management force you to use your own vehicle to travel to another office?  </a:t>
            </a:r>
          </a:p>
          <a:p>
            <a:pPr>
              <a:buFont typeface="+mj-lt"/>
              <a:buAutoNum type="arabicPeriod"/>
            </a:pPr>
            <a:r>
              <a:rPr lang="en-US" dirty="0"/>
              <a:t>What Article(s), Q&amp;A(s), or MOU(s) will you find POV (Personal Vehicle) restrictions in? (HINT: It is in MULTIPLE Places)</a:t>
            </a:r>
          </a:p>
          <a:p>
            <a:pPr>
              <a:buFont typeface="+mj-lt"/>
              <a:buAutoNum type="arabicPeriod"/>
            </a:pPr>
            <a:r>
              <a:rPr lang="en-US" dirty="0"/>
              <a:t>How many hours can a Postmaster perform Clerk Work? (HINT: Multiple Answers that are Located in Multiple Places!)</a:t>
            </a:r>
          </a:p>
          <a:p>
            <a:pPr>
              <a:buFont typeface="+mj-lt"/>
              <a:buAutoNum type="arabicPeriod"/>
            </a:pPr>
            <a:r>
              <a:rPr lang="en-US" dirty="0"/>
              <a:t>When can a Clerk Perform Custodial Duties? If yes, what are the requirements to perform Custodial Duties? </a:t>
            </a:r>
          </a:p>
          <a:p>
            <a:pPr>
              <a:buFont typeface="+mj-lt"/>
              <a:buAutoNum type="arabicPeriod"/>
            </a:pPr>
            <a:endParaRPr lang="en-US" dirty="0"/>
          </a:p>
        </p:txBody>
      </p:sp>
    </p:spTree>
    <p:extLst>
      <p:ext uri="{BB962C8B-B14F-4D97-AF65-F5344CB8AC3E}">
        <p14:creationId xmlns:p14="http://schemas.microsoft.com/office/powerpoint/2010/main" val="829705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CF500-A715-5985-04AF-68CB9FDA164D}"/>
              </a:ext>
            </a:extLst>
          </p:cNvPr>
          <p:cNvSpPr>
            <a:spLocks noGrp="1"/>
          </p:cNvSpPr>
          <p:nvPr>
            <p:ph type="title"/>
          </p:nvPr>
        </p:nvSpPr>
        <p:spPr/>
        <p:txBody>
          <a:bodyPr/>
          <a:lstStyle/>
          <a:p>
            <a:r>
              <a:rPr lang="en-US" dirty="0"/>
              <a:t>Exercise #1 – Discuss Unique Small Office Topics </a:t>
            </a:r>
          </a:p>
        </p:txBody>
      </p:sp>
      <p:sp>
        <p:nvSpPr>
          <p:cNvPr id="3" name="Content Placeholder 2">
            <a:extLst>
              <a:ext uri="{FF2B5EF4-FFF2-40B4-BE49-F238E27FC236}">
                <a16:creationId xmlns:a16="http://schemas.microsoft.com/office/drawing/2014/main" id="{3F515371-876B-A356-ACFA-DE0F90D152B4}"/>
              </a:ext>
            </a:extLst>
          </p:cNvPr>
          <p:cNvSpPr>
            <a:spLocks noGrp="1"/>
          </p:cNvSpPr>
          <p:nvPr>
            <p:ph idx="1"/>
          </p:nvPr>
        </p:nvSpPr>
        <p:spPr/>
        <p:txBody>
          <a:bodyPr/>
          <a:lstStyle/>
          <a:p>
            <a:r>
              <a:rPr lang="en-US" dirty="0"/>
              <a:t>You should now recognize you must be prepared to research and study until you have the new and/or unique provisions related to Small Offices memorized</a:t>
            </a:r>
          </a:p>
          <a:p>
            <a:r>
              <a:rPr lang="en-US" dirty="0"/>
              <a:t>You should also recognize that details matter -&gt; A single variable can change the answer to a members question and if something is a violation or not</a:t>
            </a:r>
          </a:p>
          <a:p>
            <a:r>
              <a:rPr lang="en-US" dirty="0"/>
              <a:t>STORY – Running for NBA &amp; visiting Flint, MI</a:t>
            </a:r>
          </a:p>
          <a:p>
            <a:r>
              <a:rPr lang="en-US" dirty="0"/>
              <a:t>Exercise – As a Group we are going to refer to the last six questions we answered and discuss them as a group (15 Minutes). The discussion should be focused on the interaction of those specific, yet different, Contractual terms and how they impact the membership  </a:t>
            </a:r>
          </a:p>
        </p:txBody>
      </p:sp>
    </p:spTree>
    <p:extLst>
      <p:ext uri="{BB962C8B-B14F-4D97-AF65-F5344CB8AC3E}">
        <p14:creationId xmlns:p14="http://schemas.microsoft.com/office/powerpoint/2010/main" val="6164338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2652B-E892-9C63-B0FD-4FBE1A3F622D}"/>
              </a:ext>
            </a:extLst>
          </p:cNvPr>
          <p:cNvSpPr>
            <a:spLocks noGrp="1"/>
          </p:cNvSpPr>
          <p:nvPr>
            <p:ph type="title"/>
          </p:nvPr>
        </p:nvSpPr>
        <p:spPr/>
        <p:txBody>
          <a:bodyPr/>
          <a:lstStyle/>
          <a:p>
            <a:r>
              <a:rPr lang="en-US" dirty="0"/>
              <a:t>HOMEWORK #2 – Research Connections</a:t>
            </a:r>
          </a:p>
        </p:txBody>
      </p:sp>
      <p:sp>
        <p:nvSpPr>
          <p:cNvPr id="3" name="Content Placeholder 2">
            <a:extLst>
              <a:ext uri="{FF2B5EF4-FFF2-40B4-BE49-F238E27FC236}">
                <a16:creationId xmlns:a16="http://schemas.microsoft.com/office/drawing/2014/main" id="{379DB52C-8835-4F1A-AD7F-C90BC2053C66}"/>
              </a:ext>
            </a:extLst>
          </p:cNvPr>
          <p:cNvSpPr>
            <a:spLocks noGrp="1"/>
          </p:cNvSpPr>
          <p:nvPr>
            <p:ph idx="1"/>
          </p:nvPr>
        </p:nvSpPr>
        <p:spPr/>
        <p:txBody>
          <a:bodyPr/>
          <a:lstStyle/>
          <a:p>
            <a:r>
              <a:rPr lang="en-US" dirty="0"/>
              <a:t>If we covered every nuance, we would be here all month – and we would all quit</a:t>
            </a:r>
          </a:p>
          <a:p>
            <a:r>
              <a:rPr lang="en-US" dirty="0"/>
              <a:t>The expectation is to learn, and you go and only research when you need too </a:t>
            </a:r>
          </a:p>
          <a:p>
            <a:r>
              <a:rPr lang="en-US" dirty="0"/>
              <a:t>Part 1 of your homework is to read and familiarize yourself with each MOU from slide “MOU Starter Guide” </a:t>
            </a:r>
          </a:p>
          <a:p>
            <a:r>
              <a:rPr lang="en-US" dirty="0"/>
              <a:t>Part 2 of your homework is to identify other related language and make a ‘Cheat Sheet’ for Small Offices to include relevant CBA language, relevant JCIM language, relevant MOUs / Q&amp;As, and finally the provided list of MOUs</a:t>
            </a:r>
          </a:p>
          <a:p>
            <a:r>
              <a:rPr lang="en-US" b="1" dirty="0"/>
              <a:t>Why do you think we recommend you focus on learning and studying as you go? </a:t>
            </a:r>
          </a:p>
        </p:txBody>
      </p:sp>
    </p:spTree>
    <p:extLst>
      <p:ext uri="{BB962C8B-B14F-4D97-AF65-F5344CB8AC3E}">
        <p14:creationId xmlns:p14="http://schemas.microsoft.com/office/powerpoint/2010/main" val="24676931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50814D3-D7DD-DCD2-4F66-2519FBEE7A53}"/>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A4DFFCF2-CB63-9178-E626-0786EDD7B8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C1D6EB51-B0A6-65F5-0B10-0436365FC1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C2D629A2-1F28-E4C5-EE13-7108A8D104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C39D7FE-6021-D6AE-FDD2-E1B15C5ACA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45573AD-BE7B-2DF0-8709-8313720BC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22FE8151-E33A-F4E1-B415-60A3911B7E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755CB0D5-1EC6-6757-700E-139B8647EF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846C8431-0120-9D75-A24C-AF7EB0B194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2AF2B486-1935-1C6D-8B60-E1EFD10D9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A1091511-EA01-1169-8257-C8E06ABFC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DCDF63BB-E0E8-E409-ED00-E88E8FF270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7D3192B0-F602-12C5-316F-92E3BAF93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2CB1FC84-CF07-9E54-522A-8063A9BA2D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ADB4B4E-0D19-604B-DF34-E6701A3928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011D9DA3-98C2-2634-5B93-8E0DC5B7B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77A59F50-5965-4FDE-9E3B-DE5B38E3D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86A41423-985E-AF0F-463C-BF73D31A5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131189CE-EB0E-460E-8B19-CC850CFC6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3D90AFDC-C32B-BA25-BE70-2504CF132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F2A6352E-F0C4-A51D-1452-27987564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177E09-9A56-ADF3-93E6-0F2706863016}"/>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The APWU’s Future</a:t>
            </a:r>
            <a:br>
              <a:rPr lang="en-US" sz="6000" dirty="0">
                <a:solidFill>
                  <a:srgbClr val="FFFFFF"/>
                </a:solidFill>
              </a:rPr>
            </a:br>
            <a:r>
              <a:rPr lang="en-US" sz="3200" dirty="0">
                <a:solidFill>
                  <a:srgbClr val="FFFFFF"/>
                </a:solidFill>
              </a:rPr>
              <a:t>America needs Small Offices</a:t>
            </a:r>
          </a:p>
        </p:txBody>
      </p:sp>
      <p:sp>
        <p:nvSpPr>
          <p:cNvPr id="38" name="Isosceles Triangle 37">
            <a:extLst>
              <a:ext uri="{FF2B5EF4-FFF2-40B4-BE49-F238E27FC236}">
                <a16:creationId xmlns:a16="http://schemas.microsoft.com/office/drawing/2014/main" id="{EF770A19-5E58-DF12-6BDD-00D24BF1B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7893599"/>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79238-415D-B070-30AB-1BFF02B336FA}"/>
              </a:ext>
            </a:extLst>
          </p:cNvPr>
          <p:cNvSpPr>
            <a:spLocks noGrp="1"/>
          </p:cNvSpPr>
          <p:nvPr>
            <p:ph type="title"/>
          </p:nvPr>
        </p:nvSpPr>
        <p:spPr/>
        <p:txBody>
          <a:bodyPr/>
          <a:lstStyle/>
          <a:p>
            <a:r>
              <a:rPr lang="en-US" dirty="0"/>
              <a:t>Local Post Offices</a:t>
            </a:r>
          </a:p>
        </p:txBody>
      </p:sp>
      <p:sp>
        <p:nvSpPr>
          <p:cNvPr id="3" name="Content Placeholder 2">
            <a:extLst>
              <a:ext uri="{FF2B5EF4-FFF2-40B4-BE49-F238E27FC236}">
                <a16:creationId xmlns:a16="http://schemas.microsoft.com/office/drawing/2014/main" id="{555E601F-6660-F753-34C4-D24219F8101D}"/>
              </a:ext>
            </a:extLst>
          </p:cNvPr>
          <p:cNvSpPr>
            <a:spLocks noGrp="1"/>
          </p:cNvSpPr>
          <p:nvPr>
            <p:ph sz="half" idx="1"/>
          </p:nvPr>
        </p:nvSpPr>
        <p:spPr/>
        <p:txBody>
          <a:bodyPr>
            <a:normAutofit lnSpcReduction="10000"/>
          </a:bodyPr>
          <a:lstStyle/>
          <a:p>
            <a:r>
              <a:rPr lang="en-US" dirty="0"/>
              <a:t>Before we explore working in a LPO, we need to dive into the Importance of Clerks in LPOs</a:t>
            </a:r>
          </a:p>
          <a:p>
            <a:r>
              <a:rPr lang="en-US" dirty="0"/>
              <a:t>Small Offices are the lifeline to America</a:t>
            </a:r>
          </a:p>
          <a:p>
            <a:r>
              <a:rPr lang="en-US" dirty="0"/>
              <a:t>Small Businesses rely on the USPS</a:t>
            </a:r>
          </a:p>
          <a:p>
            <a:r>
              <a:rPr lang="en-US" dirty="0"/>
              <a:t>The American Economy relies on the USPS</a:t>
            </a:r>
          </a:p>
          <a:p>
            <a:r>
              <a:rPr lang="en-US" dirty="0"/>
              <a:t>Clerks in a Small Office directly service the Country, and without them the USPS and Economy would fail </a:t>
            </a:r>
          </a:p>
        </p:txBody>
      </p:sp>
      <p:pic>
        <p:nvPicPr>
          <p:cNvPr id="6" name="Content Placeholder 5">
            <a:extLst>
              <a:ext uri="{FF2B5EF4-FFF2-40B4-BE49-F238E27FC236}">
                <a16:creationId xmlns:a16="http://schemas.microsoft.com/office/drawing/2014/main" id="{160AA1C8-51C4-6830-D9D9-8977B687653E}"/>
              </a:ext>
            </a:extLst>
          </p:cNvPr>
          <p:cNvPicPr>
            <a:picLocks noGrp="1" noChangeAspect="1"/>
          </p:cNvPicPr>
          <p:nvPr>
            <p:ph sz="half" idx="2"/>
          </p:nvPr>
        </p:nvPicPr>
        <p:blipFill>
          <a:blip r:embed="rId3"/>
          <a:stretch>
            <a:fillRect/>
          </a:stretch>
        </p:blipFill>
        <p:spPr>
          <a:xfrm>
            <a:off x="5089525" y="2160589"/>
            <a:ext cx="4184650" cy="3335600"/>
          </a:xfrm>
          <a:prstGeom prst="rect">
            <a:avLst/>
          </a:prstGeom>
        </p:spPr>
      </p:pic>
    </p:spTree>
    <p:extLst>
      <p:ext uri="{BB962C8B-B14F-4D97-AF65-F5344CB8AC3E}">
        <p14:creationId xmlns:p14="http://schemas.microsoft.com/office/powerpoint/2010/main" val="38302304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6280969-F024-466D-A1DB-4F848C51DE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63FDD802-E6D8-4979-A1B9-BA705AE4DA8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DE509DD-4B76-45F0-8144-02F1D7E1AE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EAEFD53-0220-48B1-9EA8-3EAE151E8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92E7FABD-916D-4FF9-B5F3-44E53AFD39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826F9772-AEFE-4C6D-82B6-1207069B86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ACFBF3A9-B76A-4B4B-B6D7-CA4651F5C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BF0FAA0A-B682-4A83-BDD8-BCE0AB41C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7874A013-E5E2-4AE1-8E93-029A2B41EB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4355329E-E608-4F7A-B4EF-8FEF07D75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53D9BFDF-B250-44FF-9BD7-C204EFBFC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3" name="Rectangle 2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B90CCC19-45B8-2870-E143-192FB221D639}"/>
              </a:ext>
            </a:extLst>
          </p:cNvPr>
          <p:cNvSpPr>
            <a:spLocks noGrp="1"/>
          </p:cNvSpPr>
          <p:nvPr>
            <p:ph type="title"/>
          </p:nvPr>
        </p:nvSpPr>
        <p:spPr>
          <a:xfrm>
            <a:off x="673754" y="643467"/>
            <a:ext cx="4203045" cy="1375608"/>
          </a:xfrm>
        </p:spPr>
        <p:txBody>
          <a:bodyPr vert="horz" lIns="91440" tIns="45720" rIns="91440" bIns="45720" rtlCol="0" anchor="ctr">
            <a:normAutofit/>
          </a:bodyPr>
          <a:lstStyle/>
          <a:p>
            <a:r>
              <a:rPr lang="en-US">
                <a:solidFill>
                  <a:schemeClr val="bg1"/>
                </a:solidFill>
              </a:rPr>
              <a:t>The Bulk of the APWU</a:t>
            </a:r>
          </a:p>
        </p:txBody>
      </p:sp>
      <p:sp>
        <p:nvSpPr>
          <p:cNvPr id="3" name="Content Placeholder 2">
            <a:extLst>
              <a:ext uri="{FF2B5EF4-FFF2-40B4-BE49-F238E27FC236}">
                <a16:creationId xmlns:a16="http://schemas.microsoft.com/office/drawing/2014/main" id="{B670C954-8821-8FF6-1C63-6BB81957B337}"/>
              </a:ext>
            </a:extLst>
          </p:cNvPr>
          <p:cNvSpPr>
            <a:spLocks noGrp="1"/>
          </p:cNvSpPr>
          <p:nvPr>
            <p:ph sz="half" idx="1"/>
          </p:nvPr>
        </p:nvSpPr>
        <p:spPr>
          <a:xfrm>
            <a:off x="673754" y="2160590"/>
            <a:ext cx="3973943" cy="3440110"/>
          </a:xfrm>
        </p:spPr>
        <p:txBody>
          <a:bodyPr vert="horz" lIns="91440" tIns="45720" rIns="91440" bIns="45720" rtlCol="0">
            <a:normAutofit fontScale="92500" lnSpcReduction="10000"/>
          </a:bodyPr>
          <a:lstStyle/>
          <a:p>
            <a:pPr>
              <a:lnSpc>
                <a:spcPct val="90000"/>
              </a:lnSpc>
            </a:pPr>
            <a:r>
              <a:rPr lang="en-US" sz="1500" dirty="0">
                <a:solidFill>
                  <a:schemeClr val="bg1"/>
                </a:solidFill>
              </a:rPr>
              <a:t>According to the Bureau of Labor Statistics there are roughly 73,000 “Clerks”</a:t>
            </a:r>
          </a:p>
          <a:p>
            <a:pPr>
              <a:lnSpc>
                <a:spcPct val="90000"/>
              </a:lnSpc>
            </a:pPr>
            <a:r>
              <a:rPr lang="en-US" sz="1500" dirty="0">
                <a:solidFill>
                  <a:schemeClr val="bg1"/>
                </a:solidFill>
              </a:rPr>
              <a:t>According to the Bureau of Labor Statistics there are roughly 105,000 “Mail Processers, Sorters and Machine Operators”</a:t>
            </a:r>
          </a:p>
          <a:p>
            <a:pPr>
              <a:lnSpc>
                <a:spcPct val="90000"/>
              </a:lnSpc>
            </a:pPr>
            <a:r>
              <a:rPr lang="en-US" sz="1500" dirty="0">
                <a:solidFill>
                  <a:schemeClr val="bg1"/>
                </a:solidFill>
              </a:rPr>
              <a:t>The Mail Handler Union Represents roughly 50,000 Employees (Which fall under ‘Sorters’</a:t>
            </a:r>
          </a:p>
          <a:p>
            <a:pPr>
              <a:lnSpc>
                <a:spcPct val="90000"/>
              </a:lnSpc>
            </a:pPr>
            <a:r>
              <a:rPr lang="en-US" sz="1500" dirty="0">
                <a:solidFill>
                  <a:schemeClr val="bg1"/>
                </a:solidFill>
              </a:rPr>
              <a:t>This means that about 50,000 Clerks work in Mail Processing at “Plants” and the majority of Clerks work in Local Post Offices or other ‘non’ processing facilities!  </a:t>
            </a:r>
          </a:p>
          <a:p>
            <a:pPr>
              <a:lnSpc>
                <a:spcPct val="90000"/>
              </a:lnSpc>
            </a:pPr>
            <a:r>
              <a:rPr lang="en-US" sz="1500" b="1" dirty="0">
                <a:solidFill>
                  <a:schemeClr val="bg1"/>
                </a:solidFill>
              </a:rPr>
              <a:t>Following this logic, the BULK of APWU Members are in Local Post Offices</a:t>
            </a:r>
          </a:p>
        </p:txBody>
      </p:sp>
      <p:pic>
        <p:nvPicPr>
          <p:cNvPr id="6" name="Content Placeholder 5">
            <a:extLst>
              <a:ext uri="{FF2B5EF4-FFF2-40B4-BE49-F238E27FC236}">
                <a16:creationId xmlns:a16="http://schemas.microsoft.com/office/drawing/2014/main" id="{B335B7D2-3E4F-A14C-AFE0-BCA62B64428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1" y="1365343"/>
            <a:ext cx="5143500" cy="4114799"/>
          </a:xfrm>
          <a:prstGeom prst="rect">
            <a:avLst/>
          </a:prstGeom>
        </p:spPr>
      </p:pic>
      <p:sp>
        <p:nvSpPr>
          <p:cNvPr id="29" name="Isosceles Triangle 28">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612723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15973-0C06-7F12-FE28-77DB9694C3DF}"/>
              </a:ext>
            </a:extLst>
          </p:cNvPr>
          <p:cNvSpPr>
            <a:spLocks noGrp="1"/>
          </p:cNvSpPr>
          <p:nvPr>
            <p:ph type="title"/>
          </p:nvPr>
        </p:nvSpPr>
        <p:spPr/>
        <p:txBody>
          <a:bodyPr/>
          <a:lstStyle/>
          <a:p>
            <a:r>
              <a:rPr lang="en-US" dirty="0"/>
              <a:t>Small Offices are the USPS</a:t>
            </a:r>
          </a:p>
        </p:txBody>
      </p:sp>
      <p:sp>
        <p:nvSpPr>
          <p:cNvPr id="3" name="Content Placeholder 2">
            <a:extLst>
              <a:ext uri="{FF2B5EF4-FFF2-40B4-BE49-F238E27FC236}">
                <a16:creationId xmlns:a16="http://schemas.microsoft.com/office/drawing/2014/main" id="{5FE5D21C-F0FF-7A6F-3428-ED8AB11E4FF6}"/>
              </a:ext>
            </a:extLst>
          </p:cNvPr>
          <p:cNvSpPr>
            <a:spLocks noGrp="1"/>
          </p:cNvSpPr>
          <p:nvPr>
            <p:ph idx="1"/>
          </p:nvPr>
        </p:nvSpPr>
        <p:spPr/>
        <p:txBody>
          <a:bodyPr/>
          <a:lstStyle/>
          <a:p>
            <a:r>
              <a:rPr lang="en-US" dirty="0"/>
              <a:t>Take the last slide with a grain of salt as those numbers are vast generalizations, but the point is simple – more APWU Members work outside ‘plants’ than in a ‘plant’</a:t>
            </a:r>
          </a:p>
          <a:p>
            <a:r>
              <a:rPr lang="en-US" dirty="0"/>
              <a:t>And the Chart shows us (Based on USPS Report to Congress in 2025) that only 13% of offices are ‘large’ and the rest are ‘Small Offices’. </a:t>
            </a:r>
          </a:p>
          <a:p>
            <a:r>
              <a:rPr lang="en-US" dirty="0"/>
              <a:t>While we may not represent as many employees per facility, the bulk of Clerks work in, or have worked in, a Small Office</a:t>
            </a:r>
          </a:p>
          <a:p>
            <a:r>
              <a:rPr lang="en-US" dirty="0"/>
              <a:t>Large Offices (Such as PNDCs) are typically ‘attached’ to a retail unit</a:t>
            </a:r>
          </a:p>
          <a:p>
            <a:r>
              <a:rPr lang="en-US" dirty="0"/>
              <a:t>The Call Centers are attached to a retail unit / Local Post Office / PNDC</a:t>
            </a:r>
          </a:p>
          <a:p>
            <a:r>
              <a:rPr lang="en-US" dirty="0"/>
              <a:t>The USPS and Clerk Craft revolves around Small Offices</a:t>
            </a:r>
          </a:p>
        </p:txBody>
      </p:sp>
    </p:spTree>
    <p:extLst>
      <p:ext uri="{BB962C8B-B14F-4D97-AF65-F5344CB8AC3E}">
        <p14:creationId xmlns:p14="http://schemas.microsoft.com/office/powerpoint/2010/main" val="34709488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C323-02DD-F792-5A77-CB8495276E03}"/>
              </a:ext>
            </a:extLst>
          </p:cNvPr>
          <p:cNvSpPr>
            <a:spLocks noGrp="1"/>
          </p:cNvSpPr>
          <p:nvPr>
            <p:ph type="title"/>
          </p:nvPr>
        </p:nvSpPr>
        <p:spPr/>
        <p:txBody>
          <a:bodyPr/>
          <a:lstStyle/>
          <a:p>
            <a:r>
              <a:rPr lang="en-US" dirty="0"/>
              <a:t>Future Growth Potential</a:t>
            </a:r>
          </a:p>
        </p:txBody>
      </p:sp>
      <p:sp>
        <p:nvSpPr>
          <p:cNvPr id="3" name="Content Placeholder 2">
            <a:extLst>
              <a:ext uri="{FF2B5EF4-FFF2-40B4-BE49-F238E27FC236}">
                <a16:creationId xmlns:a16="http://schemas.microsoft.com/office/drawing/2014/main" id="{829E718E-84BE-2D50-40F9-D960BE722096}"/>
              </a:ext>
            </a:extLst>
          </p:cNvPr>
          <p:cNvSpPr>
            <a:spLocks noGrp="1"/>
          </p:cNvSpPr>
          <p:nvPr>
            <p:ph idx="1"/>
          </p:nvPr>
        </p:nvSpPr>
        <p:spPr/>
        <p:txBody>
          <a:bodyPr/>
          <a:lstStyle/>
          <a:p>
            <a:r>
              <a:rPr lang="en-US" dirty="0"/>
              <a:t>The potential for the USPS to make more money rests in ‘Service’ which in large part will come from Small Offices</a:t>
            </a:r>
          </a:p>
          <a:p>
            <a:r>
              <a:rPr lang="en-US" dirty="0"/>
              <a:t>Post Offices sell Passports, Rent PO Boxes, ‘up-sell’ customers, sell postal retail products, sell stamps, </a:t>
            </a:r>
            <a:r>
              <a:rPr lang="en-US" dirty="0" err="1"/>
              <a:t>etc</a:t>
            </a:r>
            <a:endParaRPr lang="en-US" dirty="0"/>
          </a:p>
          <a:p>
            <a:r>
              <a:rPr lang="en-US" dirty="0"/>
              <a:t>When the APWU attempts to get the USPS to offer more public services, it is offered via Local Post Offices</a:t>
            </a:r>
          </a:p>
          <a:p>
            <a:r>
              <a:rPr lang="en-US" dirty="0"/>
              <a:t>Examples: Postal Banking, Package Return, Public Notaries, </a:t>
            </a:r>
            <a:r>
              <a:rPr lang="en-US" dirty="0" err="1"/>
              <a:t>etc</a:t>
            </a:r>
            <a:endParaRPr lang="en-US" dirty="0"/>
          </a:p>
          <a:p>
            <a:r>
              <a:rPr lang="en-US" dirty="0"/>
              <a:t>Local Post Offices are the lifeline of Rural America, to Small Business, and to the American People </a:t>
            </a:r>
          </a:p>
        </p:txBody>
      </p:sp>
    </p:spTree>
    <p:extLst>
      <p:ext uri="{BB962C8B-B14F-4D97-AF65-F5344CB8AC3E}">
        <p14:creationId xmlns:p14="http://schemas.microsoft.com/office/powerpoint/2010/main" val="35910768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B9712-86FD-868E-FEBD-F47AE8A0599A}"/>
              </a:ext>
            </a:extLst>
          </p:cNvPr>
          <p:cNvSpPr>
            <a:spLocks noGrp="1"/>
          </p:cNvSpPr>
          <p:nvPr>
            <p:ph type="title"/>
          </p:nvPr>
        </p:nvSpPr>
        <p:spPr/>
        <p:txBody>
          <a:bodyPr/>
          <a:lstStyle/>
          <a:p>
            <a:r>
              <a:rPr lang="en-US" dirty="0"/>
              <a:t>Small Business Needs LPOs</a:t>
            </a:r>
          </a:p>
        </p:txBody>
      </p:sp>
      <p:pic>
        <p:nvPicPr>
          <p:cNvPr id="9" name="Content Placeholder 8">
            <a:extLst>
              <a:ext uri="{FF2B5EF4-FFF2-40B4-BE49-F238E27FC236}">
                <a16:creationId xmlns:a16="http://schemas.microsoft.com/office/drawing/2014/main" id="{F1E98A78-FF89-2BEF-BA91-1FFCF4E7380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6997" y="2160588"/>
            <a:ext cx="7578043" cy="3881437"/>
          </a:xfrm>
          <a:prstGeom prst="rect">
            <a:avLst/>
          </a:prstGeom>
        </p:spPr>
      </p:pic>
      <p:pic>
        <p:nvPicPr>
          <p:cNvPr id="11" name="Picture 10">
            <a:extLst>
              <a:ext uri="{FF2B5EF4-FFF2-40B4-BE49-F238E27FC236}">
                <a16:creationId xmlns:a16="http://schemas.microsoft.com/office/drawing/2014/main" id="{7B50CAE4-B69A-CDB1-7977-E771738463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334" y="2076138"/>
            <a:ext cx="8596668" cy="4299413"/>
          </a:xfrm>
          <a:prstGeom prst="rect">
            <a:avLst/>
          </a:prstGeom>
        </p:spPr>
      </p:pic>
    </p:spTree>
    <p:extLst>
      <p:ext uri="{BB962C8B-B14F-4D97-AF65-F5344CB8AC3E}">
        <p14:creationId xmlns:p14="http://schemas.microsoft.com/office/powerpoint/2010/main" val="36461359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2691B-8478-35A4-6DEF-6463A06973C1}"/>
              </a:ext>
            </a:extLst>
          </p:cNvPr>
          <p:cNvSpPr>
            <a:spLocks noGrp="1"/>
          </p:cNvSpPr>
          <p:nvPr>
            <p:ph type="title"/>
          </p:nvPr>
        </p:nvSpPr>
        <p:spPr/>
        <p:txBody>
          <a:bodyPr/>
          <a:lstStyle/>
          <a:p>
            <a:r>
              <a:rPr lang="en-US" dirty="0"/>
              <a:t>Small Business &amp; the LPO</a:t>
            </a:r>
          </a:p>
        </p:txBody>
      </p:sp>
      <p:sp>
        <p:nvSpPr>
          <p:cNvPr id="3" name="Content Placeholder 2">
            <a:extLst>
              <a:ext uri="{FF2B5EF4-FFF2-40B4-BE49-F238E27FC236}">
                <a16:creationId xmlns:a16="http://schemas.microsoft.com/office/drawing/2014/main" id="{08B27E3A-11DD-FF1E-D373-690BF40C0A04}"/>
              </a:ext>
            </a:extLst>
          </p:cNvPr>
          <p:cNvSpPr>
            <a:spLocks noGrp="1"/>
          </p:cNvSpPr>
          <p:nvPr>
            <p:ph idx="1"/>
          </p:nvPr>
        </p:nvSpPr>
        <p:spPr/>
        <p:txBody>
          <a:bodyPr>
            <a:normAutofit lnSpcReduction="10000"/>
          </a:bodyPr>
          <a:lstStyle/>
          <a:p>
            <a:r>
              <a:rPr lang="en-US" dirty="0"/>
              <a:t>Clerks in the LPO are the face of the USPS</a:t>
            </a:r>
          </a:p>
          <a:p>
            <a:r>
              <a:rPr lang="en-US" dirty="0"/>
              <a:t>Clerks assist Small Businesses, connect the Country, sell Money Orders (primary banking in lower income areas), accept Passports, rent PO Boxes (Essential business and rural America function) and so on</a:t>
            </a:r>
          </a:p>
          <a:p>
            <a:r>
              <a:rPr lang="en-US" dirty="0"/>
              <a:t>According to </a:t>
            </a:r>
            <a:r>
              <a:rPr lang="en-US" dirty="0" err="1"/>
              <a:t>USAFacts</a:t>
            </a:r>
            <a:r>
              <a:rPr lang="en-US" dirty="0"/>
              <a:t>, Small Businesses: </a:t>
            </a:r>
          </a:p>
          <a:p>
            <a:r>
              <a:rPr lang="en-US" dirty="0"/>
              <a:t>Account for 99.9% of all U.S. Businesses</a:t>
            </a:r>
          </a:p>
          <a:p>
            <a:r>
              <a:rPr lang="en-US" dirty="0"/>
              <a:t>Drive 44% of U.S. Economic Activity </a:t>
            </a:r>
          </a:p>
          <a:p>
            <a:r>
              <a:rPr lang="en-US" dirty="0"/>
              <a:t>Create roughly 2/3rds of all net new jobs</a:t>
            </a:r>
          </a:p>
          <a:p>
            <a:r>
              <a:rPr lang="en-US" dirty="0"/>
              <a:t>Employs roughly 46% of the Private Sector Workforce</a:t>
            </a:r>
          </a:p>
          <a:p>
            <a:r>
              <a:rPr lang="en-US" b="1" dirty="0"/>
              <a:t>America is Driven by Small Business, and Small Business is driven by the USPS</a:t>
            </a:r>
          </a:p>
        </p:txBody>
      </p:sp>
    </p:spTree>
    <p:extLst>
      <p:ext uri="{BB962C8B-B14F-4D97-AF65-F5344CB8AC3E}">
        <p14:creationId xmlns:p14="http://schemas.microsoft.com/office/powerpoint/2010/main" val="38622526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838EE-8953-88AD-AEDC-D4978EEA21D1}"/>
              </a:ext>
            </a:extLst>
          </p:cNvPr>
          <p:cNvSpPr>
            <a:spLocks noGrp="1"/>
          </p:cNvSpPr>
          <p:nvPr>
            <p:ph type="title"/>
          </p:nvPr>
        </p:nvSpPr>
        <p:spPr/>
        <p:txBody>
          <a:bodyPr/>
          <a:lstStyle/>
          <a:p>
            <a:r>
              <a:rPr lang="en-US" dirty="0"/>
              <a:t>Why does this Matter to YOU? </a:t>
            </a:r>
          </a:p>
        </p:txBody>
      </p:sp>
      <p:sp>
        <p:nvSpPr>
          <p:cNvPr id="3" name="Content Placeholder 2">
            <a:extLst>
              <a:ext uri="{FF2B5EF4-FFF2-40B4-BE49-F238E27FC236}">
                <a16:creationId xmlns:a16="http://schemas.microsoft.com/office/drawing/2014/main" id="{0E34341F-7E53-A101-96A6-3AA98284CD7D}"/>
              </a:ext>
            </a:extLst>
          </p:cNvPr>
          <p:cNvSpPr>
            <a:spLocks noGrp="1"/>
          </p:cNvSpPr>
          <p:nvPr>
            <p:ph idx="1"/>
          </p:nvPr>
        </p:nvSpPr>
        <p:spPr/>
        <p:txBody>
          <a:bodyPr/>
          <a:lstStyle/>
          <a:p>
            <a:r>
              <a:rPr lang="en-US" dirty="0"/>
              <a:t>Clerks  at a LPO wear many hats, and as their Union you must recognize the complexity and necessity of the jobs they do</a:t>
            </a:r>
          </a:p>
          <a:p>
            <a:r>
              <a:rPr lang="en-US" dirty="0"/>
              <a:t>Local Management commonly lets violations slide over issue Discipline as every employee is needed</a:t>
            </a:r>
          </a:p>
          <a:p>
            <a:r>
              <a:rPr lang="en-US" dirty="0"/>
              <a:t>The mentality in a Local Post Office or Small Office is that of teamwork and family – you know your customer and your Community </a:t>
            </a:r>
          </a:p>
          <a:p>
            <a:r>
              <a:rPr lang="en-US" dirty="0"/>
              <a:t>As an Area Director you must REPRESENT the employees, which means thinking like them and understanding what they do </a:t>
            </a:r>
          </a:p>
          <a:p>
            <a:r>
              <a:rPr lang="en-US" dirty="0"/>
              <a:t>In order to deal with Management, you need to understand them, and it is not all numbers – it is about moving the mail, servicing the customers, and in Level 2 / 4 / 6 Offices the Officer in Charge is often from the Community! </a:t>
            </a:r>
          </a:p>
          <a:p>
            <a:endParaRPr lang="en-US" dirty="0"/>
          </a:p>
        </p:txBody>
      </p:sp>
    </p:spTree>
    <p:extLst>
      <p:ext uri="{BB962C8B-B14F-4D97-AF65-F5344CB8AC3E}">
        <p14:creationId xmlns:p14="http://schemas.microsoft.com/office/powerpoint/2010/main" val="8188993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6ECDE19-C434-8FB3-B0AA-ECCF8625A4E5}"/>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0D67ED5-290A-147F-A313-E2E352D74A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3DD81BB7-051E-FFF8-0FD5-C565B8C5B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FB2A6E10-42B6-31FB-2292-749607BA8D8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87C467D-618C-A904-67A1-71DAC728360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0EAA485-E12B-4A8A-F407-9ADED1460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FD47640F-8631-1D73-55CE-C80C62443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7B0055A3-2466-69F4-0CA0-75AD13822B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50E7C18E-263D-83EF-B03F-6B2B137B0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2213200E-70BD-9DBD-D5FA-AABA410596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140956B2-8CF9-F76F-CDBD-28011DD3C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57BA0B94-B241-FC13-3745-907287F418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43DE428A-2534-DD55-B22D-4FC62560BF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46A7D52A-7D95-7E08-1003-21CE3CB206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9D6E622-435F-1F0B-3A16-054BE591CB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64651B95-CB7B-13B5-C2AE-6BEF6357FC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A5E3CA86-EF32-AC85-CFD8-5F6A9F57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66D17D0B-3C2E-7CDF-618E-17D1E75D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5CBD26B7-5F81-9656-4BAE-05EAC945A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C07567E1-F9BE-4CAF-5C22-B1413E557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E1BD51C9-14FC-F97D-C35A-FB24889AE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431A0C-688C-FF7E-7842-86566DC0CFB7}"/>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Working in a    Small Office</a:t>
            </a:r>
            <a:br>
              <a:rPr lang="en-US" sz="6000" dirty="0">
                <a:solidFill>
                  <a:srgbClr val="FFFFFF"/>
                </a:solidFill>
              </a:rPr>
            </a:br>
            <a:r>
              <a:rPr lang="en-US" sz="3200" dirty="0">
                <a:solidFill>
                  <a:srgbClr val="FFFFFF"/>
                </a:solidFill>
              </a:rPr>
              <a:t>Getting to know your Members</a:t>
            </a:r>
          </a:p>
        </p:txBody>
      </p:sp>
      <p:sp>
        <p:nvSpPr>
          <p:cNvPr id="38" name="Isosceles Triangle 37">
            <a:extLst>
              <a:ext uri="{FF2B5EF4-FFF2-40B4-BE49-F238E27FC236}">
                <a16:creationId xmlns:a16="http://schemas.microsoft.com/office/drawing/2014/main" id="{27CE9C76-5EF1-6034-1049-701EC7CDD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7761228"/>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18B8F-0782-7A2B-46AF-03CB5F6EEE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BFE98A-58AC-9786-6C1F-73A87BDE2C14}"/>
              </a:ext>
            </a:extLst>
          </p:cNvPr>
          <p:cNvSpPr>
            <a:spLocks noGrp="1"/>
          </p:cNvSpPr>
          <p:nvPr>
            <p:ph type="title"/>
          </p:nvPr>
        </p:nvSpPr>
        <p:spPr/>
        <p:txBody>
          <a:bodyPr/>
          <a:lstStyle/>
          <a:p>
            <a:r>
              <a:rPr lang="en-US" dirty="0"/>
              <a:t>What Clerks Do</a:t>
            </a:r>
          </a:p>
        </p:txBody>
      </p:sp>
      <p:sp>
        <p:nvSpPr>
          <p:cNvPr id="3" name="Content Placeholder 2">
            <a:extLst>
              <a:ext uri="{FF2B5EF4-FFF2-40B4-BE49-F238E27FC236}">
                <a16:creationId xmlns:a16="http://schemas.microsoft.com/office/drawing/2014/main" id="{16619BCA-0ACC-9D7D-8A3B-5E8E19AB665B}"/>
              </a:ext>
            </a:extLst>
          </p:cNvPr>
          <p:cNvSpPr>
            <a:spLocks noGrp="1"/>
          </p:cNvSpPr>
          <p:nvPr>
            <p:ph idx="1"/>
          </p:nvPr>
        </p:nvSpPr>
        <p:spPr/>
        <p:txBody>
          <a:bodyPr/>
          <a:lstStyle/>
          <a:p>
            <a:r>
              <a:rPr lang="en-US" b="1" dirty="0"/>
              <a:t>How many of you work in, or have worked in a Local Post Office / Small Office? </a:t>
            </a:r>
          </a:p>
          <a:p>
            <a:r>
              <a:rPr lang="en-US" dirty="0"/>
              <a:t>Since the ‘Universal Clerk Push’ in the late 90’s / early 2000’s, we have seen a reduction in specialized bids and an increase in ‘general’ positions</a:t>
            </a:r>
          </a:p>
          <a:p>
            <a:r>
              <a:rPr lang="en-US" dirty="0"/>
              <a:t>We previously had separate Window Clerks, Distribution Clerks, Po Box Clerks, Scheme Clerks, Timekeeping Clerks, and so on</a:t>
            </a:r>
          </a:p>
          <a:p>
            <a:r>
              <a:rPr lang="en-US" dirty="0"/>
              <a:t>Now, Management treats a Clerk as a Clerk </a:t>
            </a:r>
          </a:p>
          <a:p>
            <a:r>
              <a:rPr lang="en-US" dirty="0"/>
              <a:t>Nearly every function except actual delivering Mail is considering Clerk work by the APWU</a:t>
            </a:r>
          </a:p>
          <a:p>
            <a:r>
              <a:rPr lang="en-US" b="1" dirty="0"/>
              <a:t>Just like the Clerks you Represent, you MUST know all operations inside a Small Office better than they or their Postmaster does! </a:t>
            </a:r>
          </a:p>
        </p:txBody>
      </p:sp>
    </p:spTree>
    <p:extLst>
      <p:ext uri="{BB962C8B-B14F-4D97-AF65-F5344CB8AC3E}">
        <p14:creationId xmlns:p14="http://schemas.microsoft.com/office/powerpoint/2010/main" val="32009025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88B9-C9E2-00B4-F46F-A1EDE369FF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9731C8-703B-976B-6503-675ECD28DAB3}"/>
              </a:ext>
            </a:extLst>
          </p:cNvPr>
          <p:cNvSpPr>
            <a:spLocks noGrp="1"/>
          </p:cNvSpPr>
          <p:nvPr>
            <p:ph type="title"/>
          </p:nvPr>
        </p:nvSpPr>
        <p:spPr/>
        <p:txBody>
          <a:bodyPr/>
          <a:lstStyle/>
          <a:p>
            <a:r>
              <a:rPr lang="en-US" dirty="0"/>
              <a:t>Postal Reality</a:t>
            </a:r>
          </a:p>
        </p:txBody>
      </p:sp>
      <p:sp>
        <p:nvSpPr>
          <p:cNvPr id="3" name="Content Placeholder 2">
            <a:extLst>
              <a:ext uri="{FF2B5EF4-FFF2-40B4-BE49-F238E27FC236}">
                <a16:creationId xmlns:a16="http://schemas.microsoft.com/office/drawing/2014/main" id="{36BF68B2-E474-DA7B-E846-8BA99F7930B4}"/>
              </a:ext>
            </a:extLst>
          </p:cNvPr>
          <p:cNvSpPr>
            <a:spLocks noGrp="1"/>
          </p:cNvSpPr>
          <p:nvPr>
            <p:ph idx="1"/>
          </p:nvPr>
        </p:nvSpPr>
        <p:spPr/>
        <p:txBody>
          <a:bodyPr/>
          <a:lstStyle/>
          <a:p>
            <a:r>
              <a:rPr lang="en-US" dirty="0"/>
              <a:t>Clerks in Small Offices wear many hats – which requires you to be an expert in many topics</a:t>
            </a:r>
          </a:p>
          <a:p>
            <a:r>
              <a:rPr lang="en-US" dirty="0"/>
              <a:t>Being an Area Director is extremely similar to being a Clerk in a Small Office because: </a:t>
            </a:r>
          </a:p>
          <a:p>
            <a:pPr>
              <a:buFont typeface="+mj-lt"/>
              <a:buAutoNum type="arabicPeriod"/>
            </a:pPr>
            <a:r>
              <a:rPr lang="en-US" dirty="0"/>
              <a:t>You lack infrastructure</a:t>
            </a:r>
          </a:p>
          <a:p>
            <a:pPr>
              <a:buFont typeface="+mj-lt"/>
              <a:buAutoNum type="arabicPeriod"/>
            </a:pPr>
            <a:r>
              <a:rPr lang="en-US" dirty="0"/>
              <a:t>You often must handle issues you have never seen before</a:t>
            </a:r>
          </a:p>
          <a:p>
            <a:pPr>
              <a:buFont typeface="+mj-lt"/>
              <a:buAutoNum type="arabicPeriod"/>
            </a:pPr>
            <a:r>
              <a:rPr lang="en-US" dirty="0"/>
              <a:t>You are solely responsible to handle all work / Grievances</a:t>
            </a:r>
          </a:p>
          <a:p>
            <a:r>
              <a:rPr lang="en-US" b="1" dirty="0"/>
              <a:t>Besides what we have covered, what do you think you need to know to effectively represent Members in a Small Office? </a:t>
            </a:r>
          </a:p>
        </p:txBody>
      </p:sp>
    </p:spTree>
    <p:extLst>
      <p:ext uri="{BB962C8B-B14F-4D97-AF65-F5344CB8AC3E}">
        <p14:creationId xmlns:p14="http://schemas.microsoft.com/office/powerpoint/2010/main" val="2591816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A3F14-465B-5A49-E00F-6379D67BCF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9040C-4066-208A-FD29-452221686F2A}"/>
              </a:ext>
            </a:extLst>
          </p:cNvPr>
          <p:cNvSpPr>
            <a:spLocks noGrp="1"/>
          </p:cNvSpPr>
          <p:nvPr>
            <p:ph type="title"/>
          </p:nvPr>
        </p:nvSpPr>
        <p:spPr/>
        <p:txBody>
          <a:bodyPr/>
          <a:lstStyle/>
          <a:p>
            <a:r>
              <a:rPr lang="en-US" dirty="0"/>
              <a:t>Learn to be a Clerk (In a Small Office)</a:t>
            </a:r>
          </a:p>
        </p:txBody>
      </p:sp>
      <p:sp>
        <p:nvSpPr>
          <p:cNvPr id="3" name="Content Placeholder 2">
            <a:extLst>
              <a:ext uri="{FF2B5EF4-FFF2-40B4-BE49-F238E27FC236}">
                <a16:creationId xmlns:a16="http://schemas.microsoft.com/office/drawing/2014/main" id="{DC907110-FFE1-F359-59C2-0408C37A9F44}"/>
              </a:ext>
            </a:extLst>
          </p:cNvPr>
          <p:cNvSpPr>
            <a:spLocks noGrp="1"/>
          </p:cNvSpPr>
          <p:nvPr>
            <p:ph idx="1"/>
          </p:nvPr>
        </p:nvSpPr>
        <p:spPr/>
        <p:txBody>
          <a:bodyPr/>
          <a:lstStyle/>
          <a:p>
            <a:r>
              <a:rPr lang="en-US" dirty="0"/>
              <a:t>Just like it takes a Clerk years to become an expert, it will take years to be an expert in Small Offices</a:t>
            </a:r>
          </a:p>
          <a:p>
            <a:r>
              <a:rPr lang="en-US" dirty="0"/>
              <a:t>The first step to learning how to represent members is to learn the role and responsibilities of a Window Clerk </a:t>
            </a:r>
          </a:p>
          <a:p>
            <a:r>
              <a:rPr lang="en-US" dirty="0"/>
              <a:t>Window Training alone is 40 hours in a classroom in addition to in the field training </a:t>
            </a:r>
          </a:p>
          <a:p>
            <a:r>
              <a:rPr lang="en-US" dirty="0"/>
              <a:t>The three handbooks or manuals you need to study for retail operations are: </a:t>
            </a:r>
          </a:p>
          <a:p>
            <a:pPr>
              <a:buFont typeface="+mj-lt"/>
              <a:buAutoNum type="arabicPeriod"/>
            </a:pPr>
            <a:r>
              <a:rPr lang="en-US" dirty="0"/>
              <a:t>PO-209 Retail Operations Handbook</a:t>
            </a:r>
          </a:p>
          <a:p>
            <a:pPr>
              <a:buFont typeface="+mj-lt"/>
              <a:buAutoNum type="arabicPeriod"/>
            </a:pPr>
            <a:r>
              <a:rPr lang="en-US" dirty="0"/>
              <a:t>F-101 Field Accounting Handbook</a:t>
            </a:r>
          </a:p>
          <a:p>
            <a:pPr>
              <a:buFont typeface="+mj-lt"/>
              <a:buAutoNum type="arabicPeriod"/>
            </a:pPr>
            <a:r>
              <a:rPr lang="en-US" dirty="0"/>
              <a:t>Sales and Service Associate Training </a:t>
            </a:r>
          </a:p>
          <a:p>
            <a:endParaRPr lang="en-US" dirty="0"/>
          </a:p>
        </p:txBody>
      </p:sp>
    </p:spTree>
    <p:extLst>
      <p:ext uri="{BB962C8B-B14F-4D97-AF65-F5344CB8AC3E}">
        <p14:creationId xmlns:p14="http://schemas.microsoft.com/office/powerpoint/2010/main" val="7005376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77560-9439-B0D2-686B-6863C2189D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3CDF27-792E-F658-1C34-30CF6BCD236F}"/>
              </a:ext>
            </a:extLst>
          </p:cNvPr>
          <p:cNvSpPr>
            <a:spLocks noGrp="1"/>
          </p:cNvSpPr>
          <p:nvPr>
            <p:ph type="title"/>
          </p:nvPr>
        </p:nvSpPr>
        <p:spPr/>
        <p:txBody>
          <a:bodyPr/>
          <a:lstStyle/>
          <a:p>
            <a:r>
              <a:rPr lang="en-US" dirty="0"/>
              <a:t>Other Functions</a:t>
            </a:r>
          </a:p>
        </p:txBody>
      </p:sp>
      <p:sp>
        <p:nvSpPr>
          <p:cNvPr id="3" name="Content Placeholder 2">
            <a:extLst>
              <a:ext uri="{FF2B5EF4-FFF2-40B4-BE49-F238E27FC236}">
                <a16:creationId xmlns:a16="http://schemas.microsoft.com/office/drawing/2014/main" id="{E8D6EBBB-7216-68BE-910F-A67D5572D362}"/>
              </a:ext>
            </a:extLst>
          </p:cNvPr>
          <p:cNvSpPr>
            <a:spLocks noGrp="1"/>
          </p:cNvSpPr>
          <p:nvPr>
            <p:ph idx="1"/>
          </p:nvPr>
        </p:nvSpPr>
        <p:spPr/>
        <p:txBody>
          <a:bodyPr/>
          <a:lstStyle/>
          <a:p>
            <a:r>
              <a:rPr lang="en-US" dirty="0"/>
              <a:t>You will also find yourself dealing with other crafts, other functions and other work</a:t>
            </a:r>
          </a:p>
          <a:p>
            <a:r>
              <a:rPr lang="en-US" dirty="0"/>
              <a:t>Common examples are: Rural Delivery, City Delivery, Maintenance Craft, MVS Craft, Dispatch, and so on</a:t>
            </a:r>
          </a:p>
          <a:p>
            <a:r>
              <a:rPr lang="en-US" dirty="0"/>
              <a:t>On the Flash Drive you will have all the handbooks / manuals you may need</a:t>
            </a:r>
          </a:p>
          <a:p>
            <a:r>
              <a:rPr lang="en-US" dirty="0"/>
              <a:t>I recommend you starting with the following handbooks / manuals</a:t>
            </a:r>
          </a:p>
          <a:p>
            <a:pPr>
              <a:buFont typeface="+mj-lt"/>
              <a:buAutoNum type="arabicPeriod"/>
            </a:pPr>
            <a:r>
              <a:rPr lang="en-US" dirty="0"/>
              <a:t>M-22 Dispatch &amp; Routing Policies</a:t>
            </a:r>
          </a:p>
          <a:p>
            <a:pPr>
              <a:buFont typeface="+mj-lt"/>
              <a:buAutoNum type="arabicPeriod"/>
            </a:pPr>
            <a:r>
              <a:rPr lang="en-US" dirty="0"/>
              <a:t>M-38 Management of Rural Delivery</a:t>
            </a:r>
          </a:p>
          <a:p>
            <a:pPr>
              <a:buFont typeface="+mj-lt"/>
              <a:buAutoNum type="arabicPeriod"/>
            </a:pPr>
            <a:r>
              <a:rPr lang="en-US" dirty="0"/>
              <a:t>M-05 Scheme Training </a:t>
            </a:r>
          </a:p>
          <a:p>
            <a:pPr>
              <a:buFont typeface="+mj-lt"/>
              <a:buAutoNum type="arabicPeriod"/>
            </a:pPr>
            <a:r>
              <a:rPr lang="en-US" dirty="0"/>
              <a:t>MS-47 Facility Cleaning </a:t>
            </a:r>
          </a:p>
          <a:p>
            <a:endParaRPr lang="en-US" dirty="0"/>
          </a:p>
        </p:txBody>
      </p:sp>
    </p:spTree>
    <p:extLst>
      <p:ext uri="{BB962C8B-B14F-4D97-AF65-F5344CB8AC3E}">
        <p14:creationId xmlns:p14="http://schemas.microsoft.com/office/powerpoint/2010/main" val="11548773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0779C-35DF-5ACF-8F46-7F244AB10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EC88B-8F72-54CD-F9F8-0E81FB13DA83}"/>
              </a:ext>
            </a:extLst>
          </p:cNvPr>
          <p:cNvSpPr>
            <a:spLocks noGrp="1"/>
          </p:cNvSpPr>
          <p:nvPr>
            <p:ph type="title"/>
          </p:nvPr>
        </p:nvSpPr>
        <p:spPr/>
        <p:txBody>
          <a:bodyPr/>
          <a:lstStyle/>
          <a:p>
            <a:r>
              <a:rPr lang="en-US" dirty="0"/>
              <a:t>STUDY! STUDY! STUDY!</a:t>
            </a:r>
          </a:p>
        </p:txBody>
      </p:sp>
      <p:sp>
        <p:nvSpPr>
          <p:cNvPr id="3" name="Content Placeholder 2">
            <a:extLst>
              <a:ext uri="{FF2B5EF4-FFF2-40B4-BE49-F238E27FC236}">
                <a16:creationId xmlns:a16="http://schemas.microsoft.com/office/drawing/2014/main" id="{DAED8B6D-232D-8C4C-B68D-0D0FC6D44044}"/>
              </a:ext>
            </a:extLst>
          </p:cNvPr>
          <p:cNvSpPr>
            <a:spLocks noGrp="1"/>
          </p:cNvSpPr>
          <p:nvPr>
            <p:ph idx="1"/>
          </p:nvPr>
        </p:nvSpPr>
        <p:spPr/>
        <p:txBody>
          <a:bodyPr/>
          <a:lstStyle/>
          <a:p>
            <a:r>
              <a:rPr lang="en-US" dirty="0"/>
              <a:t>The theme of this training has been that you will need to put in the work by studying and completing Grievances</a:t>
            </a:r>
          </a:p>
          <a:p>
            <a:r>
              <a:rPr lang="en-US" dirty="0"/>
              <a:t>When in doubt, you have the Chornoby Flash Drive with just about any resource you could imagine </a:t>
            </a:r>
          </a:p>
          <a:p>
            <a:r>
              <a:rPr lang="en-US" dirty="0"/>
              <a:t>In addition, the Flash Drive contains a folder specifically for this training </a:t>
            </a:r>
          </a:p>
          <a:p>
            <a:r>
              <a:rPr lang="en-US" dirty="0"/>
              <a:t>You also have access to the Unofficial Grievance Guide with updates on APWUSteward.com </a:t>
            </a:r>
          </a:p>
          <a:p>
            <a:r>
              <a:rPr lang="en-US" b="1" dirty="0"/>
              <a:t>The expectation is to learn as you go, but what should you do if you have a question, you cannot find the answer to? </a:t>
            </a:r>
          </a:p>
          <a:p>
            <a:endParaRPr lang="en-US" dirty="0"/>
          </a:p>
        </p:txBody>
      </p:sp>
    </p:spTree>
    <p:extLst>
      <p:ext uri="{BB962C8B-B14F-4D97-AF65-F5344CB8AC3E}">
        <p14:creationId xmlns:p14="http://schemas.microsoft.com/office/powerpoint/2010/main" val="35490888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E1B64CD-D774-6ED4-0EF9-E1BD16F3A39E}"/>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B323D71B-01A2-D2A3-8B92-7589DC2943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F4E6F89D-FE91-5683-73A7-D5EC2F35E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244B2C0C-41AA-3B75-85D2-CBF24E38CB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BCD1835-DF6C-8763-25C5-780BBE4A76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93C8F2CA-CEA2-817E-4329-664EC1C5E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C1B2E2FD-3531-634B-DEB4-EC251B78F9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0490F714-0246-8E44-5F8D-0B473C8381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AEF7B004-2569-5FC6-1E89-F03C83209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F422081A-7CF2-AD7E-FD7A-A27D67C54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2B235010-05A2-580F-79EC-BB869EAE3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4F0CF21D-0BE0-1258-5573-F0441A785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F709479D-4B52-E72E-A5DE-A20350980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4CB3D952-7AEC-458F-7637-A377A4572E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B6522E2A-07C9-01F6-F87F-4E0DF9D21C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38215F62-E3F2-94E5-2392-00AD5499F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487A6603-A975-CCFD-930A-E670525FF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BB1E7D18-1A77-5641-7BEF-DA75DE3DF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A9ED4DC8-6DDD-2013-AFE8-DF24562C9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37169F9F-85E3-C23A-CDC5-2A73DDF3F2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20AD8F2F-6F57-5C8B-7279-21EE6D333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263735-DFEB-4D05-BBCE-7F452F58CA0F}"/>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MPWU Structure</a:t>
            </a:r>
            <a:br>
              <a:rPr lang="en-US" sz="6000" dirty="0">
                <a:solidFill>
                  <a:srgbClr val="FFFFFF"/>
                </a:solidFill>
              </a:rPr>
            </a:br>
            <a:r>
              <a:rPr lang="en-US" sz="3200" dirty="0">
                <a:solidFill>
                  <a:srgbClr val="FFFFFF"/>
                </a:solidFill>
              </a:rPr>
              <a:t>How to use the MPWU</a:t>
            </a:r>
          </a:p>
        </p:txBody>
      </p:sp>
      <p:sp>
        <p:nvSpPr>
          <p:cNvPr id="38" name="Isosceles Triangle 37">
            <a:extLst>
              <a:ext uri="{FF2B5EF4-FFF2-40B4-BE49-F238E27FC236}">
                <a16:creationId xmlns:a16="http://schemas.microsoft.com/office/drawing/2014/main" id="{F743591A-CBBF-1EE4-22BA-BA9F57991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3259726"/>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4F098-E794-8B85-B671-B7D85A690C7A}"/>
              </a:ext>
            </a:extLst>
          </p:cNvPr>
          <p:cNvSpPr>
            <a:spLocks noGrp="1"/>
          </p:cNvSpPr>
          <p:nvPr>
            <p:ph type="title"/>
          </p:nvPr>
        </p:nvSpPr>
        <p:spPr/>
        <p:txBody>
          <a:bodyPr/>
          <a:lstStyle/>
          <a:p>
            <a:r>
              <a:rPr lang="en-US" dirty="0"/>
              <a:t>Defining Roles</a:t>
            </a:r>
          </a:p>
        </p:txBody>
      </p:sp>
      <p:sp>
        <p:nvSpPr>
          <p:cNvPr id="3" name="Content Placeholder 2">
            <a:extLst>
              <a:ext uri="{FF2B5EF4-FFF2-40B4-BE49-F238E27FC236}">
                <a16:creationId xmlns:a16="http://schemas.microsoft.com/office/drawing/2014/main" id="{A29A3800-F3C4-5564-BF4F-352B530976A2}"/>
              </a:ext>
            </a:extLst>
          </p:cNvPr>
          <p:cNvSpPr>
            <a:spLocks noGrp="1"/>
          </p:cNvSpPr>
          <p:nvPr>
            <p:ph idx="1"/>
          </p:nvPr>
        </p:nvSpPr>
        <p:spPr/>
        <p:txBody>
          <a:bodyPr/>
          <a:lstStyle/>
          <a:p>
            <a:r>
              <a:rPr lang="en-US" dirty="0"/>
              <a:t>The President is ‘in charge’ of all MPWU Operations – the Buck stops with him / her</a:t>
            </a:r>
          </a:p>
          <a:p>
            <a:r>
              <a:rPr lang="en-US" dirty="0"/>
              <a:t>The Executive Secretary is the Presidents “Right Hand” filling in for the President as needed, greasing the wheels, and handling tasks as needed</a:t>
            </a:r>
          </a:p>
          <a:p>
            <a:r>
              <a:rPr lang="en-US" dirty="0"/>
              <a:t>Each other Officer has clearly defined roles, EXCEPT Area Director </a:t>
            </a:r>
          </a:p>
          <a:p>
            <a:r>
              <a:rPr lang="en-US" dirty="0"/>
              <a:t>In other States the Area Director position is called State Business Agent, State VP, and so on</a:t>
            </a:r>
          </a:p>
          <a:p>
            <a:r>
              <a:rPr lang="en-US" dirty="0"/>
              <a:t>Area Directors are the Unions entire representational authority in Post Offices that fall under the MPWU umbrella </a:t>
            </a:r>
          </a:p>
        </p:txBody>
      </p:sp>
    </p:spTree>
    <p:extLst>
      <p:ext uri="{BB962C8B-B14F-4D97-AF65-F5344CB8AC3E}">
        <p14:creationId xmlns:p14="http://schemas.microsoft.com/office/powerpoint/2010/main" val="20619638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6C2D7-9848-1D1B-229F-55C39F669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55CB57-27A5-9223-5137-05B3499BFADE}"/>
              </a:ext>
            </a:extLst>
          </p:cNvPr>
          <p:cNvSpPr>
            <a:spLocks noGrp="1"/>
          </p:cNvSpPr>
          <p:nvPr>
            <p:ph type="title"/>
          </p:nvPr>
        </p:nvSpPr>
        <p:spPr/>
        <p:txBody>
          <a:bodyPr/>
          <a:lstStyle/>
          <a:p>
            <a:r>
              <a:rPr lang="en-US" dirty="0"/>
              <a:t>The Area Director </a:t>
            </a:r>
          </a:p>
        </p:txBody>
      </p:sp>
      <p:sp>
        <p:nvSpPr>
          <p:cNvPr id="3" name="Content Placeholder 2">
            <a:extLst>
              <a:ext uri="{FF2B5EF4-FFF2-40B4-BE49-F238E27FC236}">
                <a16:creationId xmlns:a16="http://schemas.microsoft.com/office/drawing/2014/main" id="{54AB5C93-7D26-E891-6390-799C3B274F68}"/>
              </a:ext>
            </a:extLst>
          </p:cNvPr>
          <p:cNvSpPr>
            <a:spLocks noGrp="1"/>
          </p:cNvSpPr>
          <p:nvPr>
            <p:ph idx="1"/>
          </p:nvPr>
        </p:nvSpPr>
        <p:spPr/>
        <p:txBody>
          <a:bodyPr/>
          <a:lstStyle/>
          <a:p>
            <a:r>
              <a:rPr lang="en-US" dirty="0"/>
              <a:t>An Area Director may be responsible to file Grievances for ALL APWU Represented Crafts</a:t>
            </a:r>
          </a:p>
          <a:p>
            <a:r>
              <a:rPr lang="en-US" dirty="0"/>
              <a:t>Area directors must be prepared to answer ANY APWU and USPS related question including OWCP, FMLA, insurance, and so on</a:t>
            </a:r>
          </a:p>
          <a:p>
            <a:r>
              <a:rPr lang="en-US" dirty="0"/>
              <a:t>An Area Director should be considered the Chief Steward of each MPWU Represented Office in their area</a:t>
            </a:r>
          </a:p>
          <a:p>
            <a:r>
              <a:rPr lang="en-US" dirty="0"/>
              <a:t>You are exclusively responsible for these Offices unless an emergency happens, a member calls an officer, or you ask for assistance</a:t>
            </a:r>
          </a:p>
        </p:txBody>
      </p:sp>
    </p:spTree>
    <p:extLst>
      <p:ext uri="{BB962C8B-B14F-4D97-AF65-F5344CB8AC3E}">
        <p14:creationId xmlns:p14="http://schemas.microsoft.com/office/powerpoint/2010/main" val="3450225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FD406-59A4-FDE5-8964-9D22809F60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B66737-5020-87D8-7B98-F3BED636ECD1}"/>
              </a:ext>
            </a:extLst>
          </p:cNvPr>
          <p:cNvSpPr>
            <a:spLocks noGrp="1"/>
          </p:cNvSpPr>
          <p:nvPr>
            <p:ph type="title"/>
          </p:nvPr>
        </p:nvSpPr>
        <p:spPr/>
        <p:txBody>
          <a:bodyPr/>
          <a:lstStyle/>
          <a:p>
            <a:r>
              <a:rPr lang="en-US" dirty="0"/>
              <a:t>Member Interaction</a:t>
            </a:r>
          </a:p>
        </p:txBody>
      </p:sp>
      <p:sp>
        <p:nvSpPr>
          <p:cNvPr id="3" name="Content Placeholder 2">
            <a:extLst>
              <a:ext uri="{FF2B5EF4-FFF2-40B4-BE49-F238E27FC236}">
                <a16:creationId xmlns:a16="http://schemas.microsoft.com/office/drawing/2014/main" id="{85C40493-8321-8205-DABF-2D40868D0DCD}"/>
              </a:ext>
            </a:extLst>
          </p:cNvPr>
          <p:cNvSpPr>
            <a:spLocks noGrp="1"/>
          </p:cNvSpPr>
          <p:nvPr>
            <p:ph idx="1"/>
          </p:nvPr>
        </p:nvSpPr>
        <p:spPr/>
        <p:txBody>
          <a:bodyPr/>
          <a:lstStyle/>
          <a:p>
            <a:r>
              <a:rPr lang="en-US" dirty="0"/>
              <a:t>Members commonly contact the President with issues – if this happens the President will let you know</a:t>
            </a:r>
          </a:p>
          <a:p>
            <a:r>
              <a:rPr lang="en-US" dirty="0"/>
              <a:t>You will need to provide members a way to Contact you – most Area Directors provide a personal phone number and email</a:t>
            </a:r>
          </a:p>
          <a:p>
            <a:r>
              <a:rPr lang="en-US" dirty="0"/>
              <a:t>We recommend you save members in your phone with their Office Location (I.e. Eric Chornoby – Royal Oak) so you know rules specific to them when they contact you</a:t>
            </a:r>
          </a:p>
          <a:p>
            <a:r>
              <a:rPr lang="en-US" dirty="0"/>
              <a:t>When meeting with Management you normally will meet via phone / email / zoom</a:t>
            </a:r>
          </a:p>
          <a:p>
            <a:r>
              <a:rPr lang="en-US" b="1" dirty="0"/>
              <a:t>What if I need to Travel to an Office? </a:t>
            </a:r>
          </a:p>
        </p:txBody>
      </p:sp>
    </p:spTree>
    <p:extLst>
      <p:ext uri="{BB962C8B-B14F-4D97-AF65-F5344CB8AC3E}">
        <p14:creationId xmlns:p14="http://schemas.microsoft.com/office/powerpoint/2010/main" val="42705690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D7A83-A714-524B-0455-004F0087DF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9A5FC8-CFC6-32B2-F54B-8987CFF6C7A5}"/>
              </a:ext>
            </a:extLst>
          </p:cNvPr>
          <p:cNvSpPr>
            <a:spLocks noGrp="1"/>
          </p:cNvSpPr>
          <p:nvPr>
            <p:ph type="title"/>
          </p:nvPr>
        </p:nvSpPr>
        <p:spPr/>
        <p:txBody>
          <a:bodyPr/>
          <a:lstStyle/>
          <a:p>
            <a:r>
              <a:rPr lang="en-US" dirty="0"/>
              <a:t>Lost Time &amp; Travel</a:t>
            </a:r>
          </a:p>
        </p:txBody>
      </p:sp>
      <p:sp>
        <p:nvSpPr>
          <p:cNvPr id="3" name="Content Placeholder 2">
            <a:extLst>
              <a:ext uri="{FF2B5EF4-FFF2-40B4-BE49-F238E27FC236}">
                <a16:creationId xmlns:a16="http://schemas.microsoft.com/office/drawing/2014/main" id="{DF0ECF7B-53D2-63FB-DAE5-0A13E37D60B2}"/>
              </a:ext>
            </a:extLst>
          </p:cNvPr>
          <p:cNvSpPr>
            <a:spLocks noGrp="1"/>
          </p:cNvSpPr>
          <p:nvPr>
            <p:ph idx="1"/>
          </p:nvPr>
        </p:nvSpPr>
        <p:spPr/>
        <p:txBody>
          <a:bodyPr/>
          <a:lstStyle/>
          <a:p>
            <a:r>
              <a:rPr lang="en-US" dirty="0"/>
              <a:t>All Lost Time must be authorized and approved by the President </a:t>
            </a:r>
          </a:p>
          <a:p>
            <a:r>
              <a:rPr lang="en-US" dirty="0"/>
              <a:t>All expenses must be authorized and approved by the President </a:t>
            </a:r>
          </a:p>
          <a:p>
            <a:r>
              <a:rPr lang="en-US" dirty="0"/>
              <a:t>All expense and lost time vouchers must be properly submitted to the Secretary Treasurer in order to be paid </a:t>
            </a:r>
          </a:p>
          <a:p>
            <a:r>
              <a:rPr lang="en-US" dirty="0"/>
              <a:t>No MPWU Officer is on ‘Union Time’ all day long – if you do not turn your voucher in on time it will be delayed to the following week</a:t>
            </a:r>
          </a:p>
          <a:p>
            <a:r>
              <a:rPr lang="en-US" dirty="0"/>
              <a:t>‘We </a:t>
            </a:r>
            <a:r>
              <a:rPr lang="en-US" dirty="0" err="1"/>
              <a:t>ain’t</a:t>
            </a:r>
            <a:r>
              <a:rPr lang="en-US" dirty="0"/>
              <a:t> got no money, but we </a:t>
            </a:r>
            <a:r>
              <a:rPr lang="en-US" dirty="0" err="1"/>
              <a:t>ain’t</a:t>
            </a:r>
            <a:r>
              <a:rPr lang="en-US" dirty="0"/>
              <a:t> broke’ – Elizabeth ‘Liz’ Powell </a:t>
            </a:r>
          </a:p>
          <a:p>
            <a:r>
              <a:rPr lang="en-US" dirty="0"/>
              <a:t>The MPWU has ZERO issue compensating for representation, but the MPWU requires you maximize the opportunity and be fiscally responsible </a:t>
            </a:r>
          </a:p>
        </p:txBody>
      </p:sp>
    </p:spTree>
    <p:extLst>
      <p:ext uri="{BB962C8B-B14F-4D97-AF65-F5344CB8AC3E}">
        <p14:creationId xmlns:p14="http://schemas.microsoft.com/office/powerpoint/2010/main" val="36803796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627BC-342D-4D99-A4C7-7E911BBB57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D98C6-6FF5-34A2-C3AB-5B813A03E31C}"/>
              </a:ext>
            </a:extLst>
          </p:cNvPr>
          <p:cNvSpPr>
            <a:spLocks noGrp="1"/>
          </p:cNvSpPr>
          <p:nvPr>
            <p:ph type="title"/>
          </p:nvPr>
        </p:nvSpPr>
        <p:spPr/>
        <p:txBody>
          <a:bodyPr/>
          <a:lstStyle/>
          <a:p>
            <a:r>
              <a:rPr lang="en-US" dirty="0"/>
              <a:t>Office Visit Tips</a:t>
            </a:r>
          </a:p>
        </p:txBody>
      </p:sp>
      <p:sp>
        <p:nvSpPr>
          <p:cNvPr id="3" name="Content Placeholder 2">
            <a:extLst>
              <a:ext uri="{FF2B5EF4-FFF2-40B4-BE49-F238E27FC236}">
                <a16:creationId xmlns:a16="http://schemas.microsoft.com/office/drawing/2014/main" id="{162B97E3-2003-2647-0ACC-B4B87BE87573}"/>
              </a:ext>
            </a:extLst>
          </p:cNvPr>
          <p:cNvSpPr>
            <a:spLocks noGrp="1"/>
          </p:cNvSpPr>
          <p:nvPr>
            <p:ph idx="1"/>
          </p:nvPr>
        </p:nvSpPr>
        <p:spPr/>
        <p:txBody>
          <a:bodyPr>
            <a:normAutofit/>
          </a:bodyPr>
          <a:lstStyle/>
          <a:p>
            <a:r>
              <a:rPr lang="en-US" sz="2000" dirty="0"/>
              <a:t>In a Small Office, you are the ONLY APWU representative the employees will likely ever see – you must act accordingly! </a:t>
            </a:r>
          </a:p>
          <a:p>
            <a:r>
              <a:rPr lang="en-US" sz="2000" dirty="0"/>
              <a:t>Bring 1187’s and Organizing Materials to leave at the Office </a:t>
            </a:r>
          </a:p>
          <a:p>
            <a:r>
              <a:rPr lang="en-US" sz="2000" dirty="0"/>
              <a:t>Speak to ALL bargaining unit employees, and as many EAS as possible </a:t>
            </a:r>
          </a:p>
          <a:p>
            <a:r>
              <a:rPr lang="en-US" sz="2000" dirty="0"/>
              <a:t>Carriers can be an excellent source for Grievance information, and a good relationship in a Small Office with EAS is VITAL </a:t>
            </a:r>
          </a:p>
          <a:p>
            <a:r>
              <a:rPr lang="en-US" sz="2000" dirty="0"/>
              <a:t>Share your Contact information with the APWU represented employees &amp; EAS </a:t>
            </a:r>
          </a:p>
        </p:txBody>
      </p:sp>
    </p:spTree>
    <p:extLst>
      <p:ext uri="{BB962C8B-B14F-4D97-AF65-F5344CB8AC3E}">
        <p14:creationId xmlns:p14="http://schemas.microsoft.com/office/powerpoint/2010/main" val="2116041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EB0E2-9BDB-DBC3-8421-006A1DD11F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4D7D7-CC05-638B-434C-6346BD971035}"/>
              </a:ext>
            </a:extLst>
          </p:cNvPr>
          <p:cNvSpPr>
            <a:spLocks noGrp="1"/>
          </p:cNvSpPr>
          <p:nvPr>
            <p:ph type="title"/>
          </p:nvPr>
        </p:nvSpPr>
        <p:spPr/>
        <p:txBody>
          <a:bodyPr/>
          <a:lstStyle/>
          <a:p>
            <a:r>
              <a:rPr lang="en-US" dirty="0"/>
              <a:t>Building Your Team</a:t>
            </a:r>
          </a:p>
        </p:txBody>
      </p:sp>
      <p:sp>
        <p:nvSpPr>
          <p:cNvPr id="3" name="Content Placeholder 2">
            <a:extLst>
              <a:ext uri="{FF2B5EF4-FFF2-40B4-BE49-F238E27FC236}">
                <a16:creationId xmlns:a16="http://schemas.microsoft.com/office/drawing/2014/main" id="{8D16062F-1DC0-5FB4-1302-EDFE691F7F2B}"/>
              </a:ext>
            </a:extLst>
          </p:cNvPr>
          <p:cNvSpPr>
            <a:spLocks noGrp="1"/>
          </p:cNvSpPr>
          <p:nvPr>
            <p:ph idx="1"/>
          </p:nvPr>
        </p:nvSpPr>
        <p:spPr/>
        <p:txBody>
          <a:bodyPr>
            <a:normAutofit/>
          </a:bodyPr>
          <a:lstStyle/>
          <a:p>
            <a:r>
              <a:rPr lang="en-US" sz="2000" dirty="0"/>
              <a:t>You are NOT in this alone!</a:t>
            </a:r>
          </a:p>
          <a:p>
            <a:r>
              <a:rPr lang="en-US" sz="2000" dirty="0"/>
              <a:t>The MPWU Officers are here to back you up </a:t>
            </a:r>
          </a:p>
          <a:p>
            <a:r>
              <a:rPr lang="en-US" sz="2000" dirty="0"/>
              <a:t>Whenever I contact the President, the Executive Secretary, the Secretary Treasurer or Director of Research &amp; Education they ALWAYS follow up – even if it takes a day </a:t>
            </a:r>
          </a:p>
          <a:p>
            <a:r>
              <a:rPr lang="en-US" sz="2000" dirty="0"/>
              <a:t>Despite the support you have, you will need to build your OWN team </a:t>
            </a:r>
          </a:p>
          <a:p>
            <a:r>
              <a:rPr lang="en-US" sz="2000" dirty="0"/>
              <a:t>You should AWLAYS be looking for new members and new Stewards in the Offices you Represent </a:t>
            </a:r>
          </a:p>
          <a:p>
            <a:r>
              <a:rPr lang="en-US" sz="2000" dirty="0"/>
              <a:t>If you find a potential Steward, contact the President to evaluate and decide </a:t>
            </a:r>
          </a:p>
        </p:txBody>
      </p:sp>
    </p:spTree>
    <p:extLst>
      <p:ext uri="{BB962C8B-B14F-4D97-AF65-F5344CB8AC3E}">
        <p14:creationId xmlns:p14="http://schemas.microsoft.com/office/powerpoint/2010/main" val="10858998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19C9C68-9021-A6DF-10F6-F7ED340391AD}"/>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66716465-10ED-FE55-56DA-6BDB4145C4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9" name="Freeform 14">
              <a:extLst>
                <a:ext uri="{FF2B5EF4-FFF2-40B4-BE49-F238E27FC236}">
                  <a16:creationId xmlns:a16="http://schemas.microsoft.com/office/drawing/2014/main" id="{8CA69C8A-2D27-7E6C-556A-1C5758829A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0" name="Straight Connector 9">
              <a:extLst>
                <a:ext uri="{FF2B5EF4-FFF2-40B4-BE49-F238E27FC236}">
                  <a16:creationId xmlns:a16="http://schemas.microsoft.com/office/drawing/2014/main" id="{F51B2952-6645-A2CB-F8AE-425F2FF843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A7E9325-EB45-9941-8B97-15E0934E92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6CB1742-D4C8-F81C-4045-DBFFCF262C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F8860E14-B437-DABB-8D5E-E763AC866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754C9877-6EA5-CB60-7152-0FE5B3895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32289A59-DBBB-7913-BF3E-D26F69008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F4BBE212-AED5-63E4-494F-18712E4EF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92B1419C-AB58-2445-7889-7C4A2F8555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E9FF2187-D13E-6421-ADF2-46AFDC758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F213CD8F-4866-6474-4EA2-5F2CE64D2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C5B2AD58-4775-609A-C7B3-4A825543B2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55C23FC-171E-16BF-CDEB-BC669E0C36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7601EDA8-0F09-2067-90A7-7DC573C29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C0FF43EF-52F1-5B3C-7C5B-BC314EE94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CE147FB4-01B4-AFD6-A7BB-00495277D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83AA0C86-437D-6B0E-BD18-77664828A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33">
            <a:extLst>
              <a:ext uri="{FF2B5EF4-FFF2-40B4-BE49-F238E27FC236}">
                <a16:creationId xmlns:a16="http://schemas.microsoft.com/office/drawing/2014/main" id="{3CE10EB3-625F-3F73-3201-C4D0D6725F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Freeform: Shape 35">
            <a:extLst>
              <a:ext uri="{FF2B5EF4-FFF2-40B4-BE49-F238E27FC236}">
                <a16:creationId xmlns:a16="http://schemas.microsoft.com/office/drawing/2014/main" id="{AE134E0C-A5C9-1618-224F-49201B3B3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84D1D6-7E4E-834C-A9D9-776EA955BB61}"/>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Wrap Up</a:t>
            </a:r>
            <a:br>
              <a:rPr lang="en-US" sz="6000" dirty="0">
                <a:solidFill>
                  <a:srgbClr val="FFFFFF"/>
                </a:solidFill>
              </a:rPr>
            </a:br>
            <a:r>
              <a:rPr lang="en-US" sz="3200" dirty="0">
                <a:solidFill>
                  <a:srgbClr val="FFFFFF"/>
                </a:solidFill>
              </a:rPr>
              <a:t>Representing the Membership</a:t>
            </a:r>
          </a:p>
        </p:txBody>
      </p:sp>
      <p:sp>
        <p:nvSpPr>
          <p:cNvPr id="38" name="Isosceles Triangle 37">
            <a:extLst>
              <a:ext uri="{FF2B5EF4-FFF2-40B4-BE49-F238E27FC236}">
                <a16:creationId xmlns:a16="http://schemas.microsoft.com/office/drawing/2014/main" id="{27049AD6-EFDB-63AC-9AFA-689BD75A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7246347"/>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B3B9B-10F9-1316-95F1-97A7A76FE1FF}"/>
              </a:ext>
            </a:extLst>
          </p:cNvPr>
          <p:cNvSpPr>
            <a:spLocks noGrp="1"/>
          </p:cNvSpPr>
          <p:nvPr>
            <p:ph type="title"/>
          </p:nvPr>
        </p:nvSpPr>
        <p:spPr/>
        <p:txBody>
          <a:bodyPr/>
          <a:lstStyle/>
          <a:p>
            <a:r>
              <a:rPr lang="en-US" dirty="0"/>
              <a:t>Getting Started</a:t>
            </a:r>
          </a:p>
        </p:txBody>
      </p:sp>
      <p:sp>
        <p:nvSpPr>
          <p:cNvPr id="3" name="Content Placeholder 2">
            <a:extLst>
              <a:ext uri="{FF2B5EF4-FFF2-40B4-BE49-F238E27FC236}">
                <a16:creationId xmlns:a16="http://schemas.microsoft.com/office/drawing/2014/main" id="{278AD2A0-B008-70C5-8E7F-FDDA981FF0F1}"/>
              </a:ext>
            </a:extLst>
          </p:cNvPr>
          <p:cNvSpPr>
            <a:spLocks noGrp="1"/>
          </p:cNvSpPr>
          <p:nvPr>
            <p:ph idx="1"/>
          </p:nvPr>
        </p:nvSpPr>
        <p:spPr/>
        <p:txBody>
          <a:bodyPr/>
          <a:lstStyle/>
          <a:p>
            <a:r>
              <a:rPr lang="en-US" dirty="0"/>
              <a:t>The MPWU has always been a family – while we don’t always see eye to eye, we always have each others backs </a:t>
            </a:r>
          </a:p>
          <a:p>
            <a:r>
              <a:rPr lang="en-US" dirty="0"/>
              <a:t>You will go long periods of time without hearing from members – that is a good thing!</a:t>
            </a:r>
          </a:p>
          <a:p>
            <a:r>
              <a:rPr lang="en-US" dirty="0"/>
              <a:t>I strongly recommend you write for the MPWU Paper, the Michigan Messenger – it is the best way to reach all members you represent </a:t>
            </a:r>
          </a:p>
          <a:p>
            <a:r>
              <a:rPr lang="en-US" dirty="0"/>
              <a:t>If you need additional material or resources, contact the President </a:t>
            </a:r>
          </a:p>
          <a:p>
            <a:r>
              <a:rPr lang="en-US" dirty="0"/>
              <a:t>Your job as a Steward is to enforce the Contract, sometimes that means members will not be happy – that is OKAY</a:t>
            </a:r>
          </a:p>
        </p:txBody>
      </p:sp>
    </p:spTree>
    <p:extLst>
      <p:ext uri="{BB962C8B-B14F-4D97-AF65-F5344CB8AC3E}">
        <p14:creationId xmlns:p14="http://schemas.microsoft.com/office/powerpoint/2010/main" val="27500562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48D6E-FC43-1930-6A5B-6B3A1589F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6EF3CF-973D-080E-C6B6-732FED330F64}"/>
              </a:ext>
            </a:extLst>
          </p:cNvPr>
          <p:cNvSpPr>
            <a:spLocks noGrp="1"/>
          </p:cNvSpPr>
          <p:nvPr>
            <p:ph type="title"/>
          </p:nvPr>
        </p:nvSpPr>
        <p:spPr/>
        <p:txBody>
          <a:bodyPr/>
          <a:lstStyle/>
          <a:p>
            <a:r>
              <a:rPr lang="en-US" dirty="0"/>
              <a:t>Closing</a:t>
            </a:r>
          </a:p>
        </p:txBody>
      </p:sp>
      <p:sp>
        <p:nvSpPr>
          <p:cNvPr id="3" name="Content Placeholder 2">
            <a:extLst>
              <a:ext uri="{FF2B5EF4-FFF2-40B4-BE49-F238E27FC236}">
                <a16:creationId xmlns:a16="http://schemas.microsoft.com/office/drawing/2014/main" id="{A09D1902-2437-98C3-F4A5-7AA8D05A1796}"/>
              </a:ext>
            </a:extLst>
          </p:cNvPr>
          <p:cNvSpPr>
            <a:spLocks noGrp="1"/>
          </p:cNvSpPr>
          <p:nvPr>
            <p:ph idx="1"/>
          </p:nvPr>
        </p:nvSpPr>
        <p:spPr/>
        <p:txBody>
          <a:bodyPr>
            <a:normAutofit/>
          </a:bodyPr>
          <a:lstStyle/>
          <a:p>
            <a:r>
              <a:rPr lang="en-US" sz="2800" dirty="0"/>
              <a:t>Being an Officer in the MPWU requires self guided study and research</a:t>
            </a:r>
          </a:p>
          <a:p>
            <a:r>
              <a:rPr lang="en-US" sz="2800" dirty="0"/>
              <a:t>If you are ever stuck, the entire MPWU structure is more than willing to help</a:t>
            </a:r>
          </a:p>
          <a:p>
            <a:r>
              <a:rPr lang="en-US" sz="2800" dirty="0"/>
              <a:t>Do NOT interfere with a Local or member of the MPWU</a:t>
            </a:r>
          </a:p>
          <a:p>
            <a:r>
              <a:rPr lang="en-US" sz="2800" b="1" dirty="0"/>
              <a:t>What questions do you have? </a:t>
            </a:r>
          </a:p>
        </p:txBody>
      </p:sp>
    </p:spTree>
    <p:extLst>
      <p:ext uri="{BB962C8B-B14F-4D97-AF65-F5344CB8AC3E}">
        <p14:creationId xmlns:p14="http://schemas.microsoft.com/office/powerpoint/2010/main" val="2638426163"/>
      </p:ext>
    </p:extLst>
  </p:cSld>
  <p:clrMapOvr>
    <a:masterClrMapping/>
  </p:clrMapOvr>
</p:sld>
</file>

<file path=ppt/theme/theme1.xml><?xml version="1.0" encoding="utf-8"?>
<a:theme xmlns:a="http://schemas.openxmlformats.org/drawingml/2006/main" name="Facet">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15126</TotalTime>
  <Words>5169</Words>
  <Application>Microsoft Office PowerPoint</Application>
  <PresentationFormat>Widescreen</PresentationFormat>
  <Paragraphs>440</Paragraphs>
  <Slides>67</Slides>
  <Notes>67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74" baseType="lpstr">
      <vt:lpstr>Aptos</vt:lpstr>
      <vt:lpstr>Arial</vt:lpstr>
      <vt:lpstr>Trebuchet MS</vt:lpstr>
      <vt:lpstr>Wingdings</vt:lpstr>
      <vt:lpstr>Wingdings 3</vt:lpstr>
      <vt:lpstr>Facet</vt:lpstr>
      <vt:lpstr>Acrobat Document</vt:lpstr>
      <vt:lpstr>SMALL OFFICE</vt:lpstr>
      <vt:lpstr>Introduction </vt:lpstr>
      <vt:lpstr>Training Specifics</vt:lpstr>
      <vt:lpstr>The 1st Difference (MPWU vs Your Local)</vt:lpstr>
      <vt:lpstr>A Shift in Thinking</vt:lpstr>
      <vt:lpstr>Activity #1 – What is Covered?</vt:lpstr>
      <vt:lpstr>Activity #2 – Your LMOU vs MAL LMOU</vt:lpstr>
      <vt:lpstr>Exercise #1 - Review – MAL LMOU Opinion</vt:lpstr>
      <vt:lpstr>Small Office What exactly is a ‘Small Office?’</vt:lpstr>
      <vt:lpstr>A Small Office</vt:lpstr>
      <vt:lpstr>A Small Office Part 2</vt:lpstr>
      <vt:lpstr>Large Offices</vt:lpstr>
      <vt:lpstr>Office Types</vt:lpstr>
      <vt:lpstr>Office Types Part 2</vt:lpstr>
      <vt:lpstr>Office Types Part 3</vt:lpstr>
      <vt:lpstr>Office Types Part 4</vt:lpstr>
      <vt:lpstr>Office Type Summary</vt:lpstr>
      <vt:lpstr>POStPlan (Post Office Structure Plan)</vt:lpstr>
      <vt:lpstr>Pre-POStPlan Timeline</vt:lpstr>
      <vt:lpstr>What is POStPlan</vt:lpstr>
      <vt:lpstr>POStPlan</vt:lpstr>
      <vt:lpstr>POStPlan Part 2</vt:lpstr>
      <vt:lpstr>POStPlan Part 3</vt:lpstr>
      <vt:lpstr>Exercise #1 – Review POStPlan</vt:lpstr>
      <vt:lpstr>Exercise #2 – HOMEWORK</vt:lpstr>
      <vt:lpstr>Exercise Help</vt:lpstr>
      <vt:lpstr>Quick Recap </vt:lpstr>
      <vt:lpstr>The 1260a Report Tracking EAS Hours</vt:lpstr>
      <vt:lpstr>The 1260a Report</vt:lpstr>
      <vt:lpstr>Activity: Review 1260a</vt:lpstr>
      <vt:lpstr>Using the 1260a</vt:lpstr>
      <vt:lpstr>Problems with the 1260a</vt:lpstr>
      <vt:lpstr>1260a Violation = 1.6 Violation</vt:lpstr>
      <vt:lpstr>Exercise Prep (A Brief Primer on Language)</vt:lpstr>
      <vt:lpstr>Fast Thinking</vt:lpstr>
      <vt:lpstr>Tools You Have</vt:lpstr>
      <vt:lpstr>What About …</vt:lpstr>
      <vt:lpstr>Common Language (A Jumpstart on Small Offices)</vt:lpstr>
      <vt:lpstr>Where to Look </vt:lpstr>
      <vt:lpstr>MOU Starter Guide</vt:lpstr>
      <vt:lpstr>Activity #1 – Researching, Citing, and Using Contractual Language</vt:lpstr>
      <vt:lpstr>Exercise #1 – Discuss Unique Small Office Topics </vt:lpstr>
      <vt:lpstr>HOMEWORK #2 – Research Connections</vt:lpstr>
      <vt:lpstr>The APWU’s Future America needs Small Offices</vt:lpstr>
      <vt:lpstr>Local Post Offices</vt:lpstr>
      <vt:lpstr>The Bulk of the APWU</vt:lpstr>
      <vt:lpstr>Small Offices are the USPS</vt:lpstr>
      <vt:lpstr>Future Growth Potential</vt:lpstr>
      <vt:lpstr>Small Business Needs LPOs</vt:lpstr>
      <vt:lpstr>Small Business &amp; the LPO</vt:lpstr>
      <vt:lpstr>Why does this Matter to YOU? </vt:lpstr>
      <vt:lpstr>Working in a    Small Office Getting to know your Members</vt:lpstr>
      <vt:lpstr>What Clerks Do</vt:lpstr>
      <vt:lpstr>Postal Reality</vt:lpstr>
      <vt:lpstr>Learn to be a Clerk (In a Small Office)</vt:lpstr>
      <vt:lpstr>Other Functions</vt:lpstr>
      <vt:lpstr>STUDY! STUDY! STUDY!</vt:lpstr>
      <vt:lpstr>MPWU Structure How to use the MPWU</vt:lpstr>
      <vt:lpstr>Defining Roles</vt:lpstr>
      <vt:lpstr>The Area Director </vt:lpstr>
      <vt:lpstr>Member Interaction</vt:lpstr>
      <vt:lpstr>Lost Time &amp; Travel</vt:lpstr>
      <vt:lpstr>Office Visit Tips</vt:lpstr>
      <vt:lpstr>Building Your Team</vt:lpstr>
      <vt:lpstr>Wrap Up Representing the Membership</vt:lpstr>
      <vt:lpstr>Getting Started</vt:lpstr>
      <vt:lpstr>Closing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 C</dc:creator>
  <cp:lastModifiedBy>Eric C</cp:lastModifiedBy>
  <cp:revision>17</cp:revision>
  <cp:lastPrinted>2026-08-05T14:32:25Z</cp:lastPrinted>
  <dcterms:created xsi:type="dcterms:W3CDTF">2026-06-08T05:39:59Z</dcterms:created>
  <dcterms:modified xsi:type="dcterms:W3CDTF">2026-08-31T16:10:43Z</dcterms:modified>
</cp:coreProperties>
</file>